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431" r:id="rId2"/>
    <p:sldId id="391" r:id="rId3"/>
    <p:sldId id="395" r:id="rId4"/>
    <p:sldId id="384" r:id="rId5"/>
    <p:sldId id="386" r:id="rId6"/>
    <p:sldId id="387" r:id="rId7"/>
    <p:sldId id="392" r:id="rId8"/>
    <p:sldId id="393" r:id="rId9"/>
    <p:sldId id="388" r:id="rId10"/>
    <p:sldId id="389" r:id="rId11"/>
    <p:sldId id="390" r:id="rId12"/>
    <p:sldId id="396" r:id="rId13"/>
    <p:sldId id="397" r:id="rId14"/>
    <p:sldId id="398" r:id="rId15"/>
    <p:sldId id="363" r:id="rId16"/>
    <p:sldId id="400" r:id="rId17"/>
    <p:sldId id="401" r:id="rId18"/>
    <p:sldId id="409" r:id="rId19"/>
    <p:sldId id="410" r:id="rId20"/>
    <p:sldId id="365" r:id="rId21"/>
    <p:sldId id="373" r:id="rId22"/>
    <p:sldId id="379" r:id="rId23"/>
    <p:sldId id="374" r:id="rId24"/>
    <p:sldId id="380" r:id="rId25"/>
    <p:sldId id="381" r:id="rId26"/>
    <p:sldId id="382" r:id="rId27"/>
    <p:sldId id="375" r:id="rId28"/>
    <p:sldId id="383" r:id="rId29"/>
    <p:sldId id="366" r:id="rId30"/>
    <p:sldId id="367" r:id="rId31"/>
    <p:sldId id="403" r:id="rId32"/>
    <p:sldId id="372" r:id="rId33"/>
    <p:sldId id="411" r:id="rId34"/>
    <p:sldId id="408" r:id="rId35"/>
    <p:sldId id="413" r:id="rId36"/>
    <p:sldId id="412" r:id="rId37"/>
    <p:sldId id="414" r:id="rId38"/>
    <p:sldId id="415" r:id="rId39"/>
    <p:sldId id="416" r:id="rId40"/>
    <p:sldId id="418" r:id="rId41"/>
    <p:sldId id="419" r:id="rId42"/>
    <p:sldId id="417" r:id="rId43"/>
    <p:sldId id="360" r:id="rId44"/>
    <p:sldId id="432" r:id="rId45"/>
    <p:sldId id="3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90E3A4-2D84-4591-A682-457BAE69318D}">
          <p14:sldIdLst>
            <p14:sldId id="431"/>
            <p14:sldId id="391"/>
            <p14:sldId id="395"/>
            <p14:sldId id="384"/>
            <p14:sldId id="386"/>
            <p14:sldId id="387"/>
            <p14:sldId id="392"/>
            <p14:sldId id="393"/>
            <p14:sldId id="388"/>
            <p14:sldId id="389"/>
            <p14:sldId id="390"/>
            <p14:sldId id="396"/>
            <p14:sldId id="397"/>
            <p14:sldId id="398"/>
            <p14:sldId id="363"/>
            <p14:sldId id="400"/>
            <p14:sldId id="401"/>
            <p14:sldId id="409"/>
            <p14:sldId id="410"/>
            <p14:sldId id="365"/>
            <p14:sldId id="373"/>
            <p14:sldId id="379"/>
            <p14:sldId id="374"/>
            <p14:sldId id="380"/>
            <p14:sldId id="381"/>
            <p14:sldId id="382"/>
            <p14:sldId id="375"/>
            <p14:sldId id="383"/>
            <p14:sldId id="366"/>
            <p14:sldId id="367"/>
            <p14:sldId id="403"/>
            <p14:sldId id="372"/>
            <p14:sldId id="411"/>
            <p14:sldId id="408"/>
            <p14:sldId id="413"/>
            <p14:sldId id="412"/>
            <p14:sldId id="414"/>
            <p14:sldId id="415"/>
            <p14:sldId id="416"/>
            <p14:sldId id="418"/>
            <p14:sldId id="419"/>
            <p14:sldId id="417"/>
            <p14:sldId id="360"/>
            <p14:sldId id="432"/>
            <p14:sldId id="348"/>
          </p14:sldIdLst>
        </p14:section>
        <p14:section name="Untitled Section" id="{FCB0D212-FEFA-454A-8F41-9C4C5DE637D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59" autoAdjust="0"/>
  </p:normalViewPr>
  <p:slideViewPr>
    <p:cSldViewPr snapToGrid="0">
      <p:cViewPr varScale="1">
        <p:scale>
          <a:sx n="57" d="100"/>
          <a:sy n="57" d="100"/>
        </p:scale>
        <p:origin x="9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2BCA4-1AB8-4504-AE71-019ABE8B8D53}" type="datetimeFigureOut">
              <a:rPr lang="en-US" smtClean="0"/>
              <a:t>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773BF-E5C9-44BF-B19B-39EF1F90376E}" type="slidenum">
              <a:rPr lang="en-US" smtClean="0"/>
              <a:t>‹#›</a:t>
            </a:fld>
            <a:endParaRPr lang="en-US"/>
          </a:p>
        </p:txBody>
      </p:sp>
    </p:spTree>
    <p:extLst>
      <p:ext uri="{BB962C8B-B14F-4D97-AF65-F5344CB8AC3E}">
        <p14:creationId xmlns:p14="http://schemas.microsoft.com/office/powerpoint/2010/main" val="556000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AronAyub"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github.com/AronAyub/MQTT-and-Raspberry-P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IoT</a:t>
            </a:r>
            <a:r>
              <a:rPr lang="en-US" dirty="0" smtClean="0"/>
              <a:t> oriented presentation   </a:t>
            </a:r>
            <a:r>
              <a:rPr lang="en-US" dirty="0" smtClean="0"/>
              <a:t>http://wireless.ictp.it/school_2017/Slides/MQTT.pdf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Creating Solutions Using MQTT and Raspberry Pi</a:t>
            </a:r>
          </a:p>
          <a:p>
            <a:r>
              <a:rPr lang="en-US" u="none" strike="noStrike" dirty="0" smtClean="0">
                <a:effectLst/>
                <a:hlinkClick r:id="rId3"/>
              </a:rPr>
              <a:t>  </a:t>
            </a:r>
            <a:r>
              <a:rPr lang="en-US" u="none" strike="noStrike" dirty="0" err="1" smtClean="0">
                <a:effectLst/>
                <a:hlinkClick r:id="rId3"/>
              </a:rPr>
              <a:t>AronAyub</a:t>
            </a:r>
            <a:r>
              <a:rPr lang="en-US" b="1" u="none" strike="noStrike" dirty="0" err="1" smtClean="0">
                <a:effectLst/>
                <a:hlinkClick r:id="rId4"/>
              </a:rPr>
              <a:t>MQTT</a:t>
            </a:r>
            <a:r>
              <a:rPr lang="en-US" b="1" u="none" strike="noStrike" dirty="0" smtClean="0">
                <a:effectLst/>
                <a:hlinkClick r:id="rId4"/>
              </a:rPr>
              <a:t>-and-Raspberry-Pi</a:t>
            </a:r>
            <a:r>
              <a:rPr lang="en-US" b="1" u="none" strike="noStrike" dirty="0" smtClean="0">
                <a:effectLst/>
              </a:rPr>
              <a:t>  </a:t>
            </a:r>
            <a:r>
              <a:rPr lang="en-US" dirty="0" smtClean="0"/>
              <a:t>https://github.com/AronAyub/MQTT-and-Raspberry-Pi</a:t>
            </a:r>
          </a:p>
          <a:p>
            <a:endParaRPr lang="en-US" dirty="0" smtClean="0"/>
          </a:p>
          <a:p>
            <a:r>
              <a:rPr lang="en-US" dirty="0" smtClean="0"/>
              <a:t>https</a:t>
            </a:r>
            <a:r>
              <a:rPr lang="en-US" dirty="0" smtClean="0"/>
              <a:t>://medium.com/buildpiper/simplifying-containerization-with-docker-run-command-2f74e114f42a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p>
          <a:p>
            <a:endParaRPr lang="en-US" dirty="0" smtClean="0"/>
          </a:p>
          <a:p>
            <a:r>
              <a:rPr lang="en-US" dirty="0" smtClean="0"/>
              <a:t>https://aws.amazon.com/id/what-is/mqtt/</a:t>
            </a:r>
          </a:p>
          <a:p>
            <a:r>
              <a:rPr lang="en-US" dirty="0" smtClean="0"/>
              <a:t>https://www.kmtech.id/post/berkenalan-dengan-mqtt-protokol-untuk-internet-of-things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301583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https://medium.com/nerd-for-tech/mqttx-client-with-aws-mqtt-broker-7e7007dc023b</a:t>
            </a:r>
          </a:p>
          <a:p>
            <a:r>
              <a:rPr lang="en-US" dirty="0" smtClean="0"/>
              <a:t>https://medium.com/nerd-for-tech/mqttx-client-with-aws-mqtt-broker-7e7007dc023b</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33</a:t>
            </a:fld>
            <a:endParaRPr lang="en-US"/>
          </a:p>
        </p:txBody>
      </p:sp>
    </p:spTree>
    <p:extLst>
      <p:ext uri="{BB962C8B-B14F-4D97-AF65-F5344CB8AC3E}">
        <p14:creationId xmlns:p14="http://schemas.microsoft.com/office/powerpoint/2010/main" val="426434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36</a:t>
            </a:fld>
            <a:endParaRPr lang="en-US"/>
          </a:p>
        </p:txBody>
      </p:sp>
    </p:spTree>
    <p:extLst>
      <p:ext uri="{BB962C8B-B14F-4D97-AF65-F5344CB8AC3E}">
        <p14:creationId xmlns:p14="http://schemas.microsoft.com/office/powerpoint/2010/main" val="389290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37</a:t>
            </a:fld>
            <a:endParaRPr lang="en-US"/>
          </a:p>
        </p:txBody>
      </p:sp>
    </p:spTree>
    <p:extLst>
      <p:ext uri="{BB962C8B-B14F-4D97-AF65-F5344CB8AC3E}">
        <p14:creationId xmlns:p14="http://schemas.microsoft.com/office/powerpoint/2010/main" val="394016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38</a:t>
            </a:fld>
            <a:endParaRPr lang="en-US"/>
          </a:p>
        </p:txBody>
      </p:sp>
    </p:spTree>
    <p:extLst>
      <p:ext uri="{BB962C8B-B14F-4D97-AF65-F5344CB8AC3E}">
        <p14:creationId xmlns:p14="http://schemas.microsoft.com/office/powerpoint/2010/main" val="411326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39</a:t>
            </a:fld>
            <a:endParaRPr lang="en-US"/>
          </a:p>
        </p:txBody>
      </p:sp>
    </p:spTree>
    <p:extLst>
      <p:ext uri="{BB962C8B-B14F-4D97-AF65-F5344CB8AC3E}">
        <p14:creationId xmlns:p14="http://schemas.microsoft.com/office/powerpoint/2010/main" val="242896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40</a:t>
            </a:fld>
            <a:endParaRPr lang="en-US"/>
          </a:p>
        </p:txBody>
      </p:sp>
    </p:spTree>
    <p:extLst>
      <p:ext uri="{BB962C8B-B14F-4D97-AF65-F5344CB8AC3E}">
        <p14:creationId xmlns:p14="http://schemas.microsoft.com/office/powerpoint/2010/main" val="63744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41</a:t>
            </a:fld>
            <a:endParaRPr lang="en-US"/>
          </a:p>
        </p:txBody>
      </p:sp>
    </p:spTree>
    <p:extLst>
      <p:ext uri="{BB962C8B-B14F-4D97-AF65-F5344CB8AC3E}">
        <p14:creationId xmlns:p14="http://schemas.microsoft.com/office/powerpoint/2010/main" val="3590741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42</a:t>
            </a:fld>
            <a:endParaRPr lang="en-US"/>
          </a:p>
        </p:txBody>
      </p:sp>
    </p:spTree>
    <p:extLst>
      <p:ext uri="{BB962C8B-B14F-4D97-AF65-F5344CB8AC3E}">
        <p14:creationId xmlns:p14="http://schemas.microsoft.com/office/powerpoint/2010/main" val="315189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Quick Start</a:t>
            </a:r>
          </a:p>
          <a:p>
            <a:r>
              <a:rPr lang="en-US" sz="1200" b="0" i="0" kern="1200" dirty="0" smtClean="0">
                <a:solidFill>
                  <a:schemeClr val="tx1"/>
                </a:solidFill>
                <a:effectLst/>
                <a:latin typeface="+mn-lt"/>
                <a:ea typeface="+mn-ea"/>
                <a:cs typeface="+mn-cs"/>
              </a:rPr>
              <a:t>Use Case</a:t>
            </a:r>
          </a:p>
          <a:p>
            <a:r>
              <a:rPr lang="en-US" sz="1200" b="0" i="0" kern="1200" dirty="0" smtClean="0">
                <a:solidFill>
                  <a:schemeClr val="tx1"/>
                </a:solidFill>
                <a:effectLst/>
                <a:latin typeface="+mn-lt"/>
                <a:ea typeface="+mn-ea"/>
                <a:cs typeface="+mn-cs"/>
              </a:rPr>
              <a:t>System Architecture</a:t>
            </a:r>
          </a:p>
          <a:p>
            <a:r>
              <a:rPr lang="en-US" sz="1200" b="0" i="0" kern="1200" dirty="0" smtClean="0">
                <a:solidFill>
                  <a:schemeClr val="tx1"/>
                </a:solidFill>
                <a:effectLst/>
                <a:latin typeface="+mn-lt"/>
                <a:ea typeface="+mn-ea"/>
                <a:cs typeface="+mn-cs"/>
              </a:rPr>
              <a:t>Required Technologies</a:t>
            </a:r>
          </a:p>
          <a:p>
            <a:r>
              <a:rPr lang="en-US" sz="1200" b="0" i="0" kern="1200" dirty="0" smtClean="0">
                <a:solidFill>
                  <a:schemeClr val="tx1"/>
                </a:solidFill>
                <a:effectLst/>
                <a:latin typeface="+mn-lt"/>
                <a:ea typeface="+mn-ea"/>
                <a:cs typeface="+mn-cs"/>
              </a:rPr>
              <a:t>System Components</a:t>
            </a:r>
          </a:p>
          <a:p>
            <a:r>
              <a:rPr lang="en-US" sz="1200" b="0" i="0" kern="1200" dirty="0" smtClean="0">
                <a:solidFill>
                  <a:schemeClr val="tx1"/>
                </a:solidFill>
                <a:effectLst/>
                <a:latin typeface="+mn-lt"/>
                <a:ea typeface="+mn-ea"/>
                <a:cs typeface="+mn-cs"/>
              </a:rPr>
              <a:t>MQTT Broker Configuration</a:t>
            </a:r>
          </a:p>
          <a:p>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Data Model Design</a:t>
            </a:r>
          </a:p>
          <a:p>
            <a:r>
              <a:rPr lang="en-US" sz="1200" b="0" i="0" kern="1200" dirty="0" smtClean="0">
                <a:solidFill>
                  <a:schemeClr val="tx1"/>
                </a:solidFill>
                <a:effectLst/>
                <a:latin typeface="+mn-lt"/>
                <a:ea typeface="+mn-ea"/>
                <a:cs typeface="+mn-cs"/>
              </a:rPr>
              <a:t>Simulated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Processing&amp;Observer</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Storing&amp;Requesting</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User Web Interface Implementation</a:t>
            </a:r>
          </a:p>
          <a:p>
            <a:r>
              <a:rPr lang="en-US" sz="1200" b="0" i="0" kern="1200" dirty="0" smtClean="0">
                <a:solidFill>
                  <a:schemeClr val="tx1"/>
                </a:solidFill>
                <a:effectLst/>
                <a:latin typeface="+mn-lt"/>
                <a:ea typeface="+mn-ea"/>
                <a:cs typeface="+mn-cs"/>
              </a:rPr>
              <a:t>Predictive Maintenance Service Implementation (TODO)</a:t>
            </a:r>
          </a:p>
          <a:p>
            <a:r>
              <a:rPr lang="en-US" sz="1200" b="0" i="0" kern="1200" dirty="0" smtClean="0">
                <a:solidFill>
                  <a:schemeClr val="tx1"/>
                </a:solidFill>
                <a:effectLst/>
                <a:latin typeface="+mn-lt"/>
                <a:ea typeface="+mn-ea"/>
                <a:cs typeface="+mn-cs"/>
              </a:rPr>
              <a:t>6. Future Works</a:t>
            </a:r>
          </a:p>
          <a:p>
            <a:endParaRPr lang="en-US" dirty="0" smtClean="0"/>
          </a:p>
          <a:p>
            <a:endParaRPr lang="en-US" dirty="0" smtClean="0"/>
          </a:p>
          <a:p>
            <a:r>
              <a:rPr lang="en-US" dirty="0" smtClean="0"/>
              <a:t>https://github.com/Fillo22/IoT-Monitoring</a:t>
            </a:r>
          </a:p>
          <a:p>
            <a:endParaRPr lang="en-US" dirty="0" smtClean="0"/>
          </a:p>
          <a:p>
            <a:r>
              <a:rPr lang="en-US" dirty="0" smtClean="0"/>
              <a:t>https://medium.com/nerd-for-tech/creating-a-simple-iot-project-590342f6f904</a:t>
            </a:r>
          </a:p>
          <a:p>
            <a:r>
              <a:rPr lang="en-US" dirty="0" smtClean="0"/>
              <a:t>https://github.com/cemakpolat/simple-iot-project</a:t>
            </a:r>
          </a:p>
          <a:p>
            <a:r>
              <a:rPr lang="en-US" dirty="0" smtClean="0"/>
              <a:t>https://thingsboard.io/docs/samples/raspberry/temperature/</a:t>
            </a:r>
          </a:p>
          <a:p>
            <a:endParaRPr lang="en-US" dirty="0" smtClean="0"/>
          </a:p>
          <a:p>
            <a:r>
              <a:rPr lang="en-US" dirty="0" smtClean="0"/>
              <a:t>https://github.com/fahdarhalai/IoTTempMonitoringSystem</a:t>
            </a:r>
          </a:p>
          <a:p>
            <a:endParaRPr lang="en-US" dirty="0" smtClean="0"/>
          </a:p>
          <a:p>
            <a:r>
              <a:rPr lang="en-US" dirty="0" smtClean="0"/>
              <a:t>https://medium.com/nerd-for-tech/creating-a-simple-iot-project-590342f6f904</a:t>
            </a:r>
          </a:p>
          <a:p>
            <a:endParaRPr lang="en-US" dirty="0" smtClean="0"/>
          </a:p>
          <a:p>
            <a:r>
              <a:rPr lang="en-US" dirty="0" err="1" smtClean="0"/>
              <a:t>npm</a:t>
            </a:r>
            <a:r>
              <a:rPr lang="en-US" dirty="0" smtClean="0"/>
              <a:t> install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43</a:t>
            </a:fld>
            <a:endParaRPr lang="en-US"/>
          </a:p>
        </p:txBody>
      </p:sp>
    </p:spTree>
    <p:extLst>
      <p:ext uri="{BB962C8B-B14F-4D97-AF65-F5344CB8AC3E}">
        <p14:creationId xmlns:p14="http://schemas.microsoft.com/office/powerpoint/2010/main" val="3888568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45</a:t>
            </a:fld>
            <a:endParaRPr lang="en-US"/>
          </a:p>
        </p:txBody>
      </p:sp>
    </p:spTree>
    <p:extLst>
      <p:ext uri="{BB962C8B-B14F-4D97-AF65-F5344CB8AC3E}">
        <p14:creationId xmlns:p14="http://schemas.microsoft.com/office/powerpoint/2010/main" val="419474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https://medium.com/nerd-for-tech/everything-to-know-about-mqtt-message-queue-telemetry-transport-acbf32d1b761</a:t>
            </a:r>
          </a:p>
          <a:p>
            <a:r>
              <a:rPr lang="en-US" dirty="0" smtClean="0"/>
              <a:t>https://nitin-sharma.medium.com/getting-started-with-mqtt-part-1-a3c365e3a488</a:t>
            </a:r>
          </a:p>
          <a:p>
            <a:r>
              <a:rPr lang="en-US" dirty="0" smtClean="0"/>
              <a:t>https://medium.com/nerd-for-tech/creating-a-simple-iot-project-590342f6f904</a:t>
            </a:r>
          </a:p>
          <a:p>
            <a:r>
              <a:rPr lang="en-US" dirty="0" smtClean="0"/>
              <a:t>https://github.com/emqx/blog/blob/main/en/202308/simulating-the-future-crafting-iot-scenarios-with-chatgpt-and-mqttx.md</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a:t>
            </a:fld>
            <a:endParaRPr lang="en-US"/>
          </a:p>
        </p:txBody>
      </p:sp>
    </p:spTree>
    <p:extLst>
      <p:ext uri="{BB962C8B-B14F-4D97-AF65-F5344CB8AC3E}">
        <p14:creationId xmlns:p14="http://schemas.microsoft.com/office/powerpoint/2010/main" val="206209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https://www.geeksforgeeks.org/session-layer-messaging-protocols-in-iot/</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6</a:t>
            </a:fld>
            <a:endParaRPr lang="en-US"/>
          </a:p>
        </p:txBody>
      </p:sp>
    </p:spTree>
    <p:extLst>
      <p:ext uri="{BB962C8B-B14F-4D97-AF65-F5344CB8AC3E}">
        <p14:creationId xmlns:p14="http://schemas.microsoft.com/office/powerpoint/2010/main" val="352787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https://www.startertutorials.com/blog/constrained-application-protocol.html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8</a:t>
            </a:fld>
            <a:endParaRPr lang="en-US"/>
          </a:p>
        </p:txBody>
      </p:sp>
    </p:spTree>
    <p:extLst>
      <p:ext uri="{BB962C8B-B14F-4D97-AF65-F5344CB8AC3E}">
        <p14:creationId xmlns:p14="http://schemas.microsoft.com/office/powerpoint/2010/main" val="2828130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https://medium.com/nerd-for-tech/everything-to-know-about-mqtt-message-queue-telemetry-transport-acbf32d1b761</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15</a:t>
            </a:fld>
            <a:endParaRPr lang="en-US"/>
          </a:p>
        </p:txBody>
      </p:sp>
    </p:spTree>
    <p:extLst>
      <p:ext uri="{BB962C8B-B14F-4D97-AF65-F5344CB8AC3E}">
        <p14:creationId xmlns:p14="http://schemas.microsoft.com/office/powerpoint/2010/main" val="313438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https://community.f5.com/kb/technicalarticles/what-is-message-queue-telemetry-transport-mqtt-how-to-secure-mqtt/332019</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17</a:t>
            </a:fld>
            <a:endParaRPr lang="en-US"/>
          </a:p>
        </p:txBody>
      </p:sp>
    </p:spTree>
    <p:extLst>
      <p:ext uri="{BB962C8B-B14F-4D97-AF65-F5344CB8AC3E}">
        <p14:creationId xmlns:p14="http://schemas.microsoft.com/office/powerpoint/2010/main" val="398092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https://cedalo.com/blog/understanding-mqtt-qos/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18</a:t>
            </a:fld>
            <a:endParaRPr lang="en-US"/>
          </a:p>
        </p:txBody>
      </p:sp>
    </p:spTree>
    <p:extLst>
      <p:ext uri="{BB962C8B-B14F-4D97-AF65-F5344CB8AC3E}">
        <p14:creationId xmlns:p14="http://schemas.microsoft.com/office/powerpoint/2010/main" val="41926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https://www.hivemq.com/blog/mqtt-essentials-part-6-mqtt-quality-of-service-levels/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26</a:t>
            </a:fld>
            <a:endParaRPr lang="en-US"/>
          </a:p>
        </p:txBody>
      </p:sp>
    </p:spTree>
    <p:extLst>
      <p:ext uri="{BB962C8B-B14F-4D97-AF65-F5344CB8AC3E}">
        <p14:creationId xmlns:p14="http://schemas.microsoft.com/office/powerpoint/2010/main" val="555497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https://www.google.com/</a:t>
            </a:r>
            <a:r>
              <a:rPr lang="en-US" dirty="0" err="1" smtClean="0"/>
              <a:t>imgres?q</a:t>
            </a:r>
            <a:r>
              <a:rPr lang="en-US" dirty="0" smtClean="0"/>
              <a:t>=MQTT%20WorkFlow%20gif&amp;imgurl=https%3A%2F%2Fuser-images.githubusercontent.com%2F159567%2F72214338-ee9c4d80-3553-11ea-90a4-d86af267f870.gif&amp;imgrefurl=https%3A%2F%2Fgithub.com%2Fthomasnordquist%2FMQTT-Explorer%2Fissues%2F283&amp;docid=</a:t>
            </a:r>
            <a:r>
              <a:rPr lang="en-US" dirty="0" err="1" smtClean="0"/>
              <a:t>SbWewKyuVHIuqM&amp;tbnid</a:t>
            </a:r>
            <a:r>
              <a:rPr lang="en-US" dirty="0" smtClean="0"/>
              <a:t>=xx4B1uK4kk63PM&amp;vet=12ahUKEwivhZGV1suJAxXuV2wGHfe5InEQM3oECF0QAA..i&amp;w=1001&amp;h=656&amp;hcb=2&amp;ved=2ahUKEwivhZGV1suJAxXuV2wGHfe5InEQM3oECF0QAA</a:t>
            </a:r>
          </a:p>
          <a:p>
            <a:r>
              <a:rPr lang="en-US" b="1" dirty="0" smtClean="0"/>
              <a:t>https://www.realpars.com/blog/node-red-mqtt-plcnext</a:t>
            </a:r>
            <a:endParaRPr lang="en-US" b="1" dirty="0"/>
          </a:p>
        </p:txBody>
      </p:sp>
      <p:sp>
        <p:nvSpPr>
          <p:cNvPr id="4" name="Slide Number Placeholder 3"/>
          <p:cNvSpPr>
            <a:spLocks noGrp="1"/>
          </p:cNvSpPr>
          <p:nvPr>
            <p:ph type="sldNum" sz="quarter" idx="10"/>
          </p:nvPr>
        </p:nvSpPr>
        <p:spPr/>
        <p:txBody>
          <a:bodyPr/>
          <a:lstStyle/>
          <a:p>
            <a:fld id="{CDC773BF-E5C9-44BF-B19B-39EF1F90376E}" type="slidenum">
              <a:rPr lang="en-US" smtClean="0"/>
              <a:t>31</a:t>
            </a:fld>
            <a:endParaRPr lang="en-US"/>
          </a:p>
        </p:txBody>
      </p:sp>
    </p:spTree>
    <p:extLst>
      <p:ext uri="{BB962C8B-B14F-4D97-AF65-F5344CB8AC3E}">
        <p14:creationId xmlns:p14="http://schemas.microsoft.com/office/powerpoint/2010/main" val="290389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4281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0765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6807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96292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38092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2793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2E3185-5D7B-4653-B2AD-B25B114B2E84}"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51864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2E3185-5D7B-4653-B2AD-B25B114B2E84}"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16651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E3185-5D7B-4653-B2AD-B25B114B2E84}"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5665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9644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57663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E3185-5D7B-4653-B2AD-B25B114B2E84}" type="datetimeFigureOut">
              <a:rPr lang="en-US" smtClean="0"/>
              <a:t>9/11/2025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3C09-E5C8-41E8-805C-CE6142B58530}" type="slidenum">
              <a:rPr lang="en-US" smtClean="0"/>
              <a:t>‹#›</a:t>
            </a:fld>
            <a:endParaRPr lang="en-US"/>
          </a:p>
        </p:txBody>
      </p:sp>
    </p:spTree>
    <p:extLst>
      <p:ext uri="{BB962C8B-B14F-4D97-AF65-F5344CB8AC3E}">
        <p14:creationId xmlns:p14="http://schemas.microsoft.com/office/powerpoint/2010/main" val="3293892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www.geeksforgeeks.org/application-layer-in-osi-mode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xml-basics/" TargetMode="External"/><Relationship Id="rId2" Type="http://schemas.openxmlformats.org/officeDocument/2006/relationships/hyperlink" Target="https://www.geeksforgeeks.org/xmpp-protoc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docs.oasis-open.org/mqtt/mqtt/v3.1.1/os/mqtt-v3.1.1-os.html#_Toc398718048"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docs.oasis-open.org/mqtt/mqtt/v3.1.1/os/mqtt-v3.1.1-os.html#_Toc398718053"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assetwolf.com/learn/mqtt-qos-understanding-quality-of-servic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clipse.org/paho/files/mqttdoc/MQTTClient/html/async.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mqtt-buddy/mqtt-vs-http-which-one-is-the-best-for-iot-c868169b310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subscription.packtpub.com/book/application_development/9781787287815/1/ch01lvl1sec9/working-with-message-filter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ssetwolf.com/learn/mqtt-qos-understanding-quality-of-service" TargetMode="External"/><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hivemq.com/blog/mqtt-essentials-part-9-last-will-and-testament/" TargetMode="External"/><Relationship Id="rId5" Type="http://schemas.openxmlformats.org/officeDocument/2006/relationships/hyperlink" Target="https://www.ibm.com/support/knowledgecenter/en/SSFKSJ_7.1.0/com.ibm.mq.doc/tt60370_.htm" TargetMode="External"/><Relationship Id="rId4" Type="http://schemas.openxmlformats.org/officeDocument/2006/relationships/hyperlink" Target="https://docs.aws.amazon.com/iot/latest/developerguide/mqtt-persistent-session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776861" y="2669999"/>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5_4_Q2:</a:t>
            </a:r>
            <a:endParaRPr lang="en-US" dirty="0">
              <a:solidFill>
                <a:srgbClr val="00B0F0"/>
              </a:solidFill>
            </a:endParaRPr>
          </a:p>
        </p:txBody>
      </p:sp>
      <p:sp>
        <p:nvSpPr>
          <p:cNvPr id="27" name="Title 1"/>
          <p:cNvSpPr txBox="1">
            <a:spLocks/>
          </p:cNvSpPr>
          <p:nvPr/>
        </p:nvSpPr>
        <p:spPr>
          <a:xfrm>
            <a:off x="1645200" y="4241208"/>
            <a:ext cx="10515600" cy="1325563"/>
          </a:xfrm>
          <a:prstGeom prst="rect">
            <a:avLst/>
          </a:prstGeom>
        </p:spPr>
        <p:txBody>
          <a:bodyPr vert="horz" lIns="91440" tIns="45720" rIns="91440" bIns="45720" rtlCol="0" anchor="b">
            <a:normAutofit fontScale="3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300" b="1" dirty="0" err="1" smtClean="0">
                <a:solidFill>
                  <a:srgbClr val="002060"/>
                </a:solidFill>
              </a:rPr>
              <a:t>CoAP</a:t>
            </a:r>
            <a:endParaRPr lang="en-US" sz="7300" b="1" dirty="0" smtClean="0">
              <a:solidFill>
                <a:srgbClr val="002060"/>
              </a:solidFill>
            </a:endParaRPr>
          </a:p>
          <a:p>
            <a:pPr algn="l"/>
            <a:r>
              <a:rPr lang="en-US" sz="7300" b="1" dirty="0">
                <a:solidFill>
                  <a:srgbClr val="002060"/>
                </a:solidFill>
              </a:rPr>
              <a:t>Constrained Application Protocol </a:t>
            </a:r>
            <a:endParaRPr lang="en-US" sz="7300" b="1" dirty="0" smtClean="0">
              <a:solidFill>
                <a:srgbClr val="002060"/>
              </a:solidFill>
            </a:endParaRPr>
          </a:p>
          <a:p>
            <a:pPr algn="l"/>
            <a:r>
              <a:rPr lang="en-US" sz="7300" b="1" dirty="0" smtClean="0">
                <a:solidFill>
                  <a:srgbClr val="002060"/>
                </a:solidFill>
              </a:rPr>
              <a:t>MQTT</a:t>
            </a:r>
            <a:endParaRPr lang="en-US" sz="7300" b="1" dirty="0" smtClean="0">
              <a:solidFill>
                <a:srgbClr val="002060"/>
              </a:solidFill>
            </a:endParaRPr>
          </a:p>
          <a:p>
            <a:pPr algn="l"/>
            <a:r>
              <a:rPr lang="en-US" b="1" i="1" dirty="0">
                <a:solidFill>
                  <a:srgbClr val="002060"/>
                </a:solidFill>
              </a:rPr>
              <a:t>Message Queuing Telemetry Transport</a:t>
            </a:r>
            <a:r>
              <a:rPr lang="en-US" dirty="0" smtClean="0"/>
              <a:t/>
            </a:r>
            <a:br>
              <a:rPr lang="en-US" dirty="0" smtClean="0"/>
            </a:br>
            <a:endParaRPr lang="en-US" dirty="0"/>
          </a:p>
        </p:txBody>
      </p:sp>
      <p:sp>
        <p:nvSpPr>
          <p:cNvPr id="21" name="Rectangle 20"/>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24" name="Rectangle 23"/>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25" name="Rectangle 24"/>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28" name="Rectangle 27"/>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29" name="Rectangle 28"/>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1026376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dirty="0"/>
              <a:t>Data Distribution Service is another publish-subscribe protocol but it is different from MQTT which connects them to server but here DDS protocol is a Broker-less architecture that’s why it is a high speed and high-performance protocol than MQTT as it is not dependent upon any intermediary system. It is designed by the OMG (Object Management Group) for device to device communications. This protocol has two fundamental sublayers i.e., Data-Centric Publish-Subscribe (DCPS) and Data Local Reconstruction Layer (DLRL). The DCPS layer is responsible for message delivering to subscriber and DLRL layer is responsible for simple integration of DDS in </a:t>
            </a:r>
            <a:r>
              <a:rPr lang="en-US" u="sng" dirty="0">
                <a:hlinkClick r:id="rId2"/>
              </a:rPr>
              <a:t>application layer </a:t>
            </a:r>
            <a:r>
              <a:rPr lang="en-US" dirty="0"/>
              <a:t>but it is optional.</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A-5:</a:t>
            </a:r>
            <a:r>
              <a:rPr lang="en-US" b="1" dirty="0" smtClean="0"/>
              <a:t>What </a:t>
            </a:r>
            <a:r>
              <a:rPr lang="en-US" b="1" dirty="0"/>
              <a:t>is Data Distribution Service </a:t>
            </a:r>
            <a:r>
              <a:rPr lang="en-US" b="1" dirty="0" smtClean="0"/>
              <a:t>(DSS)</a:t>
            </a:r>
            <a:endParaRPr lang="en-US" b="1" dirty="0"/>
          </a:p>
        </p:txBody>
      </p:sp>
    </p:spTree>
    <p:extLst>
      <p:ext uri="{BB962C8B-B14F-4D97-AF65-F5344CB8AC3E}">
        <p14:creationId xmlns:p14="http://schemas.microsoft.com/office/powerpoint/2010/main" val="1063836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lgn="just">
              <a:buNone/>
            </a:pPr>
            <a:r>
              <a:rPr lang="en-US" dirty="0"/>
              <a:t>XMPP is a short form for </a:t>
            </a:r>
            <a:r>
              <a:rPr lang="en-US" u="sng" dirty="0">
                <a:hlinkClick r:id="rId2"/>
              </a:rPr>
              <a:t>Extensible Messaging Presence Protocol</a:t>
            </a:r>
            <a:r>
              <a:rPr lang="en-US" dirty="0"/>
              <a:t>. It’s protocol for streaming </a:t>
            </a:r>
            <a:r>
              <a:rPr lang="en-US" u="sng" dirty="0">
                <a:hlinkClick r:id="rId3"/>
              </a:rPr>
              <a:t>XML elements</a:t>
            </a:r>
            <a:r>
              <a:rPr lang="en-US" dirty="0"/>
              <a:t> over a network in order to exchange messages and present information in close to real-time. Let’s dive into each character of word </a:t>
            </a:r>
            <a:r>
              <a:rPr lang="en-US" b="1" dirty="0"/>
              <a:t>XMPP</a:t>
            </a:r>
            <a:r>
              <a:rPr lang="en-US" dirty="0" smtClean="0"/>
              <a:t>:</a:t>
            </a:r>
          </a:p>
          <a:p>
            <a:pPr algn="just"/>
            <a:r>
              <a:rPr lang="en-US" dirty="0"/>
              <a:t>X : It means </a:t>
            </a:r>
            <a:r>
              <a:rPr lang="en-US" dirty="0" err="1"/>
              <a:t>eXtensible</a:t>
            </a:r>
            <a:r>
              <a:rPr lang="en-US" dirty="0"/>
              <a:t>. XMPP is an open-source project which can be changed or extended according to the need.</a:t>
            </a:r>
          </a:p>
          <a:p>
            <a:pPr algn="just"/>
            <a:r>
              <a:rPr lang="en-US" dirty="0"/>
              <a:t>M : XMPP is designed for sending messages in real time. It has very efficient push mechanism compared to other protocols.</a:t>
            </a:r>
          </a:p>
          <a:p>
            <a:pPr algn="just"/>
            <a:r>
              <a:rPr lang="en-US" dirty="0"/>
              <a:t>P : It determines whether you are online/offline/busy. It indicates the state.</a:t>
            </a:r>
          </a:p>
          <a:p>
            <a:pPr algn="just"/>
            <a:r>
              <a:rPr lang="en-US" dirty="0"/>
              <a:t>P : XMPP is a protocol, that is, a set of standards that allow systems to communicate with each other.</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A-6:</a:t>
            </a:r>
            <a:r>
              <a:rPr lang="en-US" b="1" dirty="0" smtClean="0"/>
              <a:t>What </a:t>
            </a:r>
            <a:r>
              <a:rPr lang="en-US" b="1" dirty="0"/>
              <a:t>is Extensible Messaging and Presence Protocol </a:t>
            </a:r>
            <a:r>
              <a:rPr lang="en-US" b="1" dirty="0" smtClean="0"/>
              <a:t>(XMPP)</a:t>
            </a:r>
            <a:endParaRPr lang="en-US" b="1" dirty="0"/>
          </a:p>
        </p:txBody>
      </p:sp>
    </p:spTree>
    <p:extLst>
      <p:ext uri="{BB962C8B-B14F-4D97-AF65-F5344CB8AC3E}">
        <p14:creationId xmlns:p14="http://schemas.microsoft.com/office/powerpoint/2010/main" val="1311841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997"/>
            <a:ext cx="10515600" cy="1302310"/>
          </a:xfrm>
        </p:spPr>
        <p:txBody>
          <a:bodyPr>
            <a:normAutofit/>
          </a:bodyPr>
          <a:lstStyle/>
          <a:p>
            <a:r>
              <a:rPr lang="en-US" sz="3200" b="1" dirty="0"/>
              <a:t>What is a </a:t>
            </a:r>
            <a:r>
              <a:rPr lang="en-US" sz="3200" b="1" dirty="0" smtClean="0"/>
              <a:t>Topic</a:t>
            </a:r>
            <a:endParaRPr lang="en-US" sz="3200" dirty="0"/>
          </a:p>
        </p:txBody>
      </p:sp>
      <p:sp>
        <p:nvSpPr>
          <p:cNvPr id="4" name="Rectangle 3"/>
          <p:cNvSpPr/>
          <p:nvPr/>
        </p:nvSpPr>
        <p:spPr>
          <a:xfrm>
            <a:off x="838200" y="1825625"/>
            <a:ext cx="4343400" cy="2031325"/>
          </a:xfrm>
          <a:prstGeom prst="rect">
            <a:avLst/>
          </a:prstGeom>
        </p:spPr>
        <p:txBody>
          <a:bodyPr wrap="square">
            <a:spAutoFit/>
          </a:bodyPr>
          <a:lstStyle/>
          <a:p>
            <a:pPr algn="just"/>
            <a:r>
              <a:rPr lang="en-US" dirty="0"/>
              <a:t>MQTT Topic is a string that is used to route messages. We can create multiple hierarchies by using slash /, similar to a URL. A Publisher client can publish a message on a topic and a Broker delivers the message to all the Clients that has subscribed to that topic.</a:t>
            </a:r>
          </a:p>
        </p:txBody>
      </p:sp>
      <p:sp>
        <p:nvSpPr>
          <p:cNvPr id="5" name="Rectangle 4"/>
          <p:cNvSpPr/>
          <p:nvPr/>
        </p:nvSpPr>
        <p:spPr>
          <a:xfrm>
            <a:off x="838200" y="4001294"/>
            <a:ext cx="6096000" cy="2585323"/>
          </a:xfrm>
          <a:prstGeom prst="rect">
            <a:avLst/>
          </a:prstGeom>
        </p:spPr>
        <p:txBody>
          <a:bodyPr>
            <a:spAutoFit/>
          </a:bodyPr>
          <a:lstStyle/>
          <a:p>
            <a:r>
              <a:rPr lang="en-US" dirty="0"/>
              <a:t>Topic </a:t>
            </a:r>
            <a:r>
              <a:rPr lang="en-US" dirty="0" smtClean="0"/>
              <a:t>:</a:t>
            </a:r>
            <a:endParaRPr lang="en-US" dirty="0"/>
          </a:p>
          <a:p>
            <a:endParaRPr lang="en-US" dirty="0"/>
          </a:p>
          <a:p>
            <a:r>
              <a:rPr lang="en-US" dirty="0"/>
              <a:t>sensor/1/</a:t>
            </a:r>
            <a:r>
              <a:rPr lang="en-US" dirty="0">
                <a:solidFill>
                  <a:srgbClr val="FF0000"/>
                </a:solidFill>
              </a:rPr>
              <a:t>temperature</a:t>
            </a:r>
          </a:p>
          <a:p>
            <a:r>
              <a:rPr lang="en-US" dirty="0"/>
              <a:t>sensor/2/</a:t>
            </a:r>
            <a:r>
              <a:rPr lang="en-US" dirty="0">
                <a:solidFill>
                  <a:srgbClr val="7030A0"/>
                </a:solidFill>
              </a:rPr>
              <a:t>humidity</a:t>
            </a:r>
          </a:p>
          <a:p>
            <a:endParaRPr lang="en-US" dirty="0"/>
          </a:p>
          <a:p>
            <a:r>
              <a:rPr lang="en-US" dirty="0"/>
              <a:t>software-update/android/14/</a:t>
            </a:r>
          </a:p>
          <a:p>
            <a:r>
              <a:rPr lang="en-US" dirty="0"/>
              <a:t>software-update/android/14/2</a:t>
            </a:r>
          </a:p>
          <a:p>
            <a:r>
              <a:rPr lang="en-US" dirty="0"/>
              <a:t>software-update/</a:t>
            </a:r>
            <a:r>
              <a:rPr lang="en-US" dirty="0" err="1"/>
              <a:t>ios</a:t>
            </a:r>
            <a:r>
              <a:rPr lang="en-US" dirty="0"/>
              <a:t>/17</a:t>
            </a:r>
          </a:p>
          <a:p>
            <a:r>
              <a:rPr lang="en-US" dirty="0"/>
              <a:t>software-update/</a:t>
            </a:r>
            <a:r>
              <a:rPr lang="en-US" dirty="0" err="1"/>
              <a:t>ios</a:t>
            </a:r>
            <a:r>
              <a:rPr lang="en-US" dirty="0"/>
              <a:t>/17/</a:t>
            </a:r>
          </a:p>
        </p:txBody>
      </p:sp>
      <p:pic>
        <p:nvPicPr>
          <p:cNvPr id="7170" name="Picture 2" descr="https://miro.medium.com/v2/resize:fit:875/1*FFYDtifXCxP4wZfTsmRaag.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3291" y="1586158"/>
            <a:ext cx="5149850" cy="2105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1906" y="4081452"/>
            <a:ext cx="6096000" cy="1477328"/>
          </a:xfrm>
          <a:prstGeom prst="rect">
            <a:avLst/>
          </a:prstGeom>
        </p:spPr>
        <p:txBody>
          <a:bodyPr>
            <a:spAutoFit/>
          </a:bodyPr>
          <a:lstStyle/>
          <a:p>
            <a:r>
              <a:rPr lang="en-US" dirty="0" smtClean="0">
                <a:solidFill>
                  <a:schemeClr val="bg1">
                    <a:lumMod val="65000"/>
                  </a:schemeClr>
                </a:solidFill>
              </a:rPr>
              <a:t>Topic…!!</a:t>
            </a:r>
          </a:p>
          <a:p>
            <a:pPr algn="just"/>
            <a:r>
              <a:rPr lang="en-US" dirty="0" smtClean="0">
                <a:solidFill>
                  <a:schemeClr val="bg1">
                    <a:lumMod val="65000"/>
                  </a:schemeClr>
                </a:solidFill>
              </a:rPr>
              <a:t>An </a:t>
            </a:r>
            <a:r>
              <a:rPr lang="en-US" dirty="0">
                <a:solidFill>
                  <a:schemeClr val="bg1">
                    <a:lumMod val="65000"/>
                  </a:schemeClr>
                </a:solidFill>
              </a:rPr>
              <a:t>MQTT Topic is an identifier or a filter for the message.</a:t>
            </a:r>
          </a:p>
          <a:p>
            <a:endParaRPr lang="en-US" dirty="0">
              <a:solidFill>
                <a:schemeClr val="bg1">
                  <a:lumMod val="65000"/>
                </a:schemeClr>
              </a:solidFill>
            </a:endParaRPr>
          </a:p>
          <a:p>
            <a:pPr algn="just"/>
            <a:r>
              <a:rPr lang="en-US" dirty="0">
                <a:solidFill>
                  <a:schemeClr val="bg1">
                    <a:lumMod val="65000"/>
                  </a:schemeClr>
                </a:solidFill>
              </a:rPr>
              <a:t>For example, a temperature sensor can send a message with the following topic “temperature/house/floor1/room3”.</a:t>
            </a:r>
          </a:p>
        </p:txBody>
      </p:sp>
    </p:spTree>
    <p:extLst>
      <p:ext uri="{BB962C8B-B14F-4D97-AF65-F5344CB8AC3E}">
        <p14:creationId xmlns:p14="http://schemas.microsoft.com/office/powerpoint/2010/main" val="3447282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4459" y="329268"/>
            <a:ext cx="6315635" cy="1302310"/>
          </a:xfrm>
        </p:spPr>
        <p:txBody>
          <a:bodyPr>
            <a:normAutofit/>
          </a:bodyPr>
          <a:lstStyle/>
          <a:p>
            <a:r>
              <a:rPr lang="en-US" sz="3200" b="1" dirty="0"/>
              <a:t>What is a </a:t>
            </a:r>
            <a:r>
              <a:rPr lang="en-US" sz="3200" b="1" dirty="0" smtClean="0"/>
              <a:t>Message</a:t>
            </a:r>
            <a:endParaRPr lang="en-US" sz="3200" dirty="0"/>
          </a:p>
        </p:txBody>
      </p:sp>
      <p:sp>
        <p:nvSpPr>
          <p:cNvPr id="7" name="Rectangle 6"/>
          <p:cNvSpPr/>
          <p:nvPr/>
        </p:nvSpPr>
        <p:spPr>
          <a:xfrm>
            <a:off x="328291" y="1157441"/>
            <a:ext cx="6096000" cy="1200329"/>
          </a:xfrm>
          <a:prstGeom prst="rect">
            <a:avLst/>
          </a:prstGeom>
        </p:spPr>
        <p:txBody>
          <a:bodyPr>
            <a:spAutoFit/>
          </a:bodyPr>
          <a:lstStyle/>
          <a:p>
            <a:pPr algn="just"/>
            <a:r>
              <a:rPr lang="en-US" dirty="0">
                <a:solidFill>
                  <a:schemeClr val="bg1">
                    <a:lumMod val="65000"/>
                  </a:schemeClr>
                </a:solidFill>
              </a:rPr>
              <a:t>The message is the payload of the MQTT publication for a specific topic.</a:t>
            </a:r>
          </a:p>
          <a:p>
            <a:pPr algn="just"/>
            <a:r>
              <a:rPr lang="en-US" dirty="0">
                <a:solidFill>
                  <a:schemeClr val="bg1">
                    <a:lumMod val="65000"/>
                  </a:schemeClr>
                </a:solidFill>
              </a:rPr>
              <a:t>Following the same temperature example, the message can be “20 degrees Celsius”</a:t>
            </a:r>
          </a:p>
        </p:txBody>
      </p:sp>
      <p:sp>
        <p:nvSpPr>
          <p:cNvPr id="8" name="Title 1"/>
          <p:cNvSpPr txBox="1">
            <a:spLocks/>
          </p:cNvSpPr>
          <p:nvPr/>
        </p:nvSpPr>
        <p:spPr>
          <a:xfrm>
            <a:off x="264458" y="2169283"/>
            <a:ext cx="6315635"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Subscriber</a:t>
            </a:r>
          </a:p>
        </p:txBody>
      </p:sp>
      <p:sp>
        <p:nvSpPr>
          <p:cNvPr id="9" name="Rectangle 8"/>
          <p:cNvSpPr/>
          <p:nvPr/>
        </p:nvSpPr>
        <p:spPr>
          <a:xfrm>
            <a:off x="264457" y="3185943"/>
            <a:ext cx="6096000" cy="2308324"/>
          </a:xfrm>
          <a:prstGeom prst="rect">
            <a:avLst/>
          </a:prstGeom>
        </p:spPr>
        <p:txBody>
          <a:bodyPr>
            <a:spAutoFit/>
          </a:bodyPr>
          <a:lstStyle/>
          <a:p>
            <a:r>
              <a:rPr lang="en-US" dirty="0">
                <a:solidFill>
                  <a:schemeClr val="bg1">
                    <a:lumMod val="65000"/>
                  </a:schemeClr>
                </a:solidFill>
              </a:rPr>
              <a:t>An MQTT subscriber “subscribes” to particular topics available on a MQTT Broker and can read the related messages.</a:t>
            </a:r>
          </a:p>
          <a:p>
            <a:endParaRPr lang="en-US" dirty="0">
              <a:solidFill>
                <a:schemeClr val="bg1">
                  <a:lumMod val="65000"/>
                </a:schemeClr>
              </a:solidFill>
            </a:endParaRPr>
          </a:p>
          <a:p>
            <a:r>
              <a:rPr lang="en-US" dirty="0">
                <a:solidFill>
                  <a:schemeClr val="bg1">
                    <a:lumMod val="65000"/>
                  </a:schemeClr>
                </a:solidFill>
              </a:rPr>
              <a:t>A subscriber can ask for specific topics “temperature/house/floor1/room3” or wildcard the topics to get all messages under a specific topic level. For example: I can read all MQTT messages related to temperature by subscribing to “temperature/#”</a:t>
            </a:r>
          </a:p>
        </p:txBody>
      </p:sp>
      <p:sp>
        <p:nvSpPr>
          <p:cNvPr id="11" name="Title 1"/>
          <p:cNvSpPr txBox="1">
            <a:spLocks/>
          </p:cNvSpPr>
          <p:nvPr/>
        </p:nvSpPr>
        <p:spPr>
          <a:xfrm>
            <a:off x="6580094" y="309874"/>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Publisher</a:t>
            </a:r>
          </a:p>
        </p:txBody>
      </p:sp>
      <p:sp>
        <p:nvSpPr>
          <p:cNvPr id="12" name="Rectangle 11"/>
          <p:cNvSpPr/>
          <p:nvPr/>
        </p:nvSpPr>
        <p:spPr>
          <a:xfrm>
            <a:off x="6735897" y="1308412"/>
            <a:ext cx="5105239" cy="646331"/>
          </a:xfrm>
          <a:prstGeom prst="rect">
            <a:avLst/>
          </a:prstGeom>
        </p:spPr>
        <p:txBody>
          <a:bodyPr wrap="square">
            <a:spAutoFit/>
          </a:bodyPr>
          <a:lstStyle/>
          <a:p>
            <a:pPr algn="just"/>
            <a:r>
              <a:rPr lang="en-US" dirty="0">
                <a:solidFill>
                  <a:schemeClr val="bg1">
                    <a:lumMod val="65000"/>
                  </a:schemeClr>
                </a:solidFill>
              </a:rPr>
              <a:t>An MQTT publisher sends messages with a topic to a MQTT Broker</a:t>
            </a:r>
          </a:p>
        </p:txBody>
      </p:sp>
      <p:sp>
        <p:nvSpPr>
          <p:cNvPr id="13" name="Title 1"/>
          <p:cNvSpPr txBox="1">
            <a:spLocks/>
          </p:cNvSpPr>
          <p:nvPr/>
        </p:nvSpPr>
        <p:spPr>
          <a:xfrm>
            <a:off x="6672063" y="1689072"/>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Broker</a:t>
            </a:r>
          </a:p>
        </p:txBody>
      </p:sp>
      <p:sp>
        <p:nvSpPr>
          <p:cNvPr id="14" name="Rectangle 13"/>
          <p:cNvSpPr/>
          <p:nvPr/>
        </p:nvSpPr>
        <p:spPr>
          <a:xfrm>
            <a:off x="6735897" y="2641089"/>
            <a:ext cx="5105239" cy="923330"/>
          </a:xfrm>
          <a:prstGeom prst="rect">
            <a:avLst/>
          </a:prstGeom>
        </p:spPr>
        <p:txBody>
          <a:bodyPr wrap="square">
            <a:spAutoFit/>
          </a:bodyPr>
          <a:lstStyle/>
          <a:p>
            <a:pPr algn="just"/>
            <a:r>
              <a:rPr lang="en-US" dirty="0">
                <a:solidFill>
                  <a:schemeClr val="bg1">
                    <a:lumMod val="65000"/>
                  </a:schemeClr>
                </a:solidFill>
              </a:rPr>
              <a:t>A broker is a server that receives MQTT messages as input from publishers and in turn publish them to subscribers.</a:t>
            </a:r>
          </a:p>
        </p:txBody>
      </p:sp>
      <p:sp>
        <p:nvSpPr>
          <p:cNvPr id="15" name="Title 1"/>
          <p:cNvSpPr txBox="1">
            <a:spLocks/>
          </p:cNvSpPr>
          <p:nvPr/>
        </p:nvSpPr>
        <p:spPr>
          <a:xfrm>
            <a:off x="6672063" y="3702196"/>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Who is the Client, who is the Server?</a:t>
            </a:r>
          </a:p>
        </p:txBody>
      </p:sp>
      <p:sp>
        <p:nvSpPr>
          <p:cNvPr id="16" name="Rectangle 15"/>
          <p:cNvSpPr/>
          <p:nvPr/>
        </p:nvSpPr>
        <p:spPr>
          <a:xfrm>
            <a:off x="6764032" y="4847936"/>
            <a:ext cx="5105239" cy="1200329"/>
          </a:xfrm>
          <a:prstGeom prst="rect">
            <a:avLst/>
          </a:prstGeom>
        </p:spPr>
        <p:txBody>
          <a:bodyPr wrap="square">
            <a:spAutoFit/>
          </a:bodyPr>
          <a:lstStyle/>
          <a:p>
            <a:r>
              <a:rPr lang="en-US" dirty="0">
                <a:solidFill>
                  <a:schemeClr val="bg1">
                    <a:lumMod val="65000"/>
                  </a:schemeClr>
                </a:solidFill>
              </a:rPr>
              <a:t>A client is a device or an application, such as an </a:t>
            </a:r>
            <a:r>
              <a:rPr lang="en-US" dirty="0" err="1">
                <a:solidFill>
                  <a:schemeClr val="bg1">
                    <a:lumMod val="65000"/>
                  </a:schemeClr>
                </a:solidFill>
              </a:rPr>
              <a:t>IoT</a:t>
            </a:r>
            <a:r>
              <a:rPr lang="en-US" dirty="0">
                <a:solidFill>
                  <a:schemeClr val="bg1">
                    <a:lumMod val="65000"/>
                  </a:schemeClr>
                </a:solidFill>
              </a:rPr>
              <a:t> device or a mobile app, making an MQTT connection to the broker.</a:t>
            </a:r>
          </a:p>
          <a:p>
            <a:r>
              <a:rPr lang="en-US" dirty="0"/>
              <a:t> </a:t>
            </a:r>
          </a:p>
        </p:txBody>
      </p:sp>
    </p:spTree>
    <p:extLst>
      <p:ext uri="{BB962C8B-B14F-4D97-AF65-F5344CB8AC3E}">
        <p14:creationId xmlns:p14="http://schemas.microsoft.com/office/powerpoint/2010/main" val="3089934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120705" y="1166580"/>
            <a:ext cx="6536251" cy="5396708"/>
          </a:xfrm>
          <a:prstGeom prst="rect">
            <a:avLst/>
          </a:prstGeom>
        </p:spPr>
      </p:pic>
      <p:sp>
        <p:nvSpPr>
          <p:cNvPr id="4" name="Title 1"/>
          <p:cNvSpPr>
            <a:spLocks noGrp="1"/>
          </p:cNvSpPr>
          <p:nvPr>
            <p:ph type="title"/>
          </p:nvPr>
        </p:nvSpPr>
        <p:spPr/>
        <p:txBody>
          <a:bodyPr>
            <a:normAutofit/>
          </a:bodyPr>
          <a:lstStyle/>
          <a:p>
            <a:pPr fontAlgn="base"/>
            <a:r>
              <a:rPr lang="en-US" b="1" dirty="0" smtClean="0">
                <a:solidFill>
                  <a:srgbClr val="FF0000"/>
                </a:solidFill>
              </a:rPr>
              <a:t>B:</a:t>
            </a:r>
            <a:r>
              <a:rPr lang="en-US" b="1" dirty="0"/>
              <a:t> </a:t>
            </a:r>
            <a:r>
              <a:rPr lang="en-US" b="1" dirty="0" smtClean="0"/>
              <a:t>Traffic</a:t>
            </a:r>
            <a:endParaRPr lang="en-US" b="1" dirty="0"/>
          </a:p>
        </p:txBody>
      </p:sp>
    </p:spTree>
    <p:extLst>
      <p:ext uri="{BB962C8B-B14F-4D97-AF65-F5344CB8AC3E}">
        <p14:creationId xmlns:p14="http://schemas.microsoft.com/office/powerpoint/2010/main" val="22308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1" y="173170"/>
            <a:ext cx="10515600" cy="1170781"/>
          </a:xfrm>
        </p:spPr>
        <p:txBody>
          <a:bodyPr>
            <a:normAutofit fontScale="90000"/>
          </a:bodyPr>
          <a:lstStyle/>
          <a:p>
            <a:r>
              <a:rPr lang="en-US" dirty="0" smtClean="0"/>
              <a:t/>
            </a:r>
            <a:br>
              <a:rPr lang="en-US" dirty="0" smtClean="0"/>
            </a:br>
            <a:r>
              <a:rPr lang="en-US" b="1" dirty="0" smtClean="0">
                <a:solidFill>
                  <a:srgbClr val="FF0000"/>
                </a:solidFill>
              </a:rPr>
              <a:t>C: </a:t>
            </a:r>
            <a:r>
              <a:rPr lang="en-US" b="1" dirty="0" smtClean="0"/>
              <a:t>Message </a:t>
            </a:r>
            <a:r>
              <a:rPr lang="en-US" b="1" dirty="0"/>
              <a:t>Queue Telemetry </a:t>
            </a:r>
            <a:r>
              <a:rPr lang="en-US" b="1" dirty="0" smtClean="0"/>
              <a:t>Transport (MQTT)</a:t>
            </a:r>
            <a:r>
              <a:rPr lang="en-US" b="1" dirty="0"/>
              <a:t/>
            </a:r>
            <a:br>
              <a:rPr lang="en-US" b="1" dirty="0"/>
            </a:br>
            <a:endParaRPr lang="en-US" dirty="0"/>
          </a:p>
        </p:txBody>
      </p:sp>
      <p:sp>
        <p:nvSpPr>
          <p:cNvPr id="4" name="Rectangle 3"/>
          <p:cNvSpPr/>
          <p:nvPr/>
        </p:nvSpPr>
        <p:spPr>
          <a:xfrm>
            <a:off x="684861" y="985984"/>
            <a:ext cx="4944623" cy="584775"/>
          </a:xfrm>
          <a:prstGeom prst="rect">
            <a:avLst/>
          </a:prstGeom>
        </p:spPr>
        <p:txBody>
          <a:bodyPr wrap="none">
            <a:spAutoFit/>
          </a:bodyPr>
          <a:lstStyle/>
          <a:p>
            <a:r>
              <a:rPr lang="en-US" sz="3200" dirty="0"/>
              <a:t>What is Publisher-subscriber</a:t>
            </a:r>
          </a:p>
        </p:txBody>
      </p:sp>
      <p:sp>
        <p:nvSpPr>
          <p:cNvPr id="5" name="Rectangle 4"/>
          <p:cNvSpPr/>
          <p:nvPr/>
        </p:nvSpPr>
        <p:spPr>
          <a:xfrm>
            <a:off x="752096" y="1551206"/>
            <a:ext cx="10381129" cy="1200329"/>
          </a:xfrm>
          <a:prstGeom prst="rect">
            <a:avLst/>
          </a:prstGeom>
        </p:spPr>
        <p:txBody>
          <a:bodyPr wrap="square">
            <a:spAutoFit/>
          </a:bodyPr>
          <a:lstStyle/>
          <a:p>
            <a:pPr algn="just"/>
            <a:r>
              <a:rPr lang="en-US" dirty="0" smtClean="0"/>
              <a:t>The </a:t>
            </a:r>
            <a:r>
              <a:rPr lang="en-US" dirty="0"/>
              <a:t>Publisher-Subscriber model, unlike the Client-Server, the client that sends the message (Publisher) is unaware of the existence of the client that receives the message (Subscriber). Clients do not connect to each other directly they connect to the Broker which is responsible for routing the messages. The MQTT Broker uses Topics for routing messages to the exact subscribed client.</a:t>
            </a:r>
          </a:p>
        </p:txBody>
      </p:sp>
      <p:pic>
        <p:nvPicPr>
          <p:cNvPr id="11" name="Picture 2" descr="https://miro.medium.com/v2/resize:fit:875/1*Q89-wOLNZp-jMHk-5rlDNQ.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9957" y="2958790"/>
            <a:ext cx="7735712" cy="3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Grp="1" noChangeAspect="1"/>
          </p:cNvPicPr>
          <p:nvPr>
            <p:ph idx="1"/>
          </p:nvPr>
        </p:nvPicPr>
        <p:blipFill>
          <a:blip r:embed="rId2"/>
          <a:stretch>
            <a:fillRect/>
          </a:stretch>
        </p:blipFill>
        <p:spPr>
          <a:xfrm>
            <a:off x="397990" y="230074"/>
            <a:ext cx="5819775" cy="3181350"/>
          </a:xfrm>
          <a:prstGeom prst="rect">
            <a:avLst/>
          </a:prstGeom>
        </p:spPr>
      </p:pic>
      <p:sp>
        <p:nvSpPr>
          <p:cNvPr id="5" name="Rectangle 4"/>
          <p:cNvSpPr/>
          <p:nvPr/>
        </p:nvSpPr>
        <p:spPr>
          <a:xfrm>
            <a:off x="6450847" y="230074"/>
            <a:ext cx="5235388" cy="3046988"/>
          </a:xfrm>
          <a:prstGeom prst="rect">
            <a:avLst/>
          </a:prstGeom>
        </p:spPr>
        <p:txBody>
          <a:bodyPr wrap="square">
            <a:spAutoFit/>
          </a:bodyPr>
          <a:lstStyle/>
          <a:p>
            <a:pPr algn="just"/>
            <a:r>
              <a:rPr lang="en-US" sz="1600" dirty="0" smtClean="0">
                <a:solidFill>
                  <a:schemeClr val="bg1">
                    <a:lumMod val="50000"/>
                  </a:schemeClr>
                </a:solidFill>
              </a:rPr>
              <a:t>The </a:t>
            </a:r>
            <a:r>
              <a:rPr lang="en-US" sz="1600" dirty="0">
                <a:solidFill>
                  <a:schemeClr val="bg1">
                    <a:lumMod val="50000"/>
                  </a:schemeClr>
                </a:solidFill>
              </a:rPr>
              <a:t>reality is we are delivering messages to and from constrained devices over unreliable networks. When consider a temperature sensor, it may be not so catastrophic to miss a temperature measurement within a 5-minute time slot, but for other use cases like healthcare or automotive, omissions can have tragic consequences. Therefore, we need to consider Quality of Service (</a:t>
            </a:r>
            <a:r>
              <a:rPr lang="en-US" sz="1600" dirty="0" err="1">
                <a:solidFill>
                  <a:schemeClr val="bg1">
                    <a:lumMod val="50000"/>
                  </a:schemeClr>
                </a:solidFill>
              </a:rPr>
              <a:t>QoS</a:t>
            </a:r>
            <a:r>
              <a:rPr lang="en-US" sz="1600" dirty="0">
                <a:solidFill>
                  <a:schemeClr val="bg1">
                    <a:lumMod val="50000"/>
                  </a:schemeClr>
                </a:solidFill>
              </a:rPr>
              <a:t>) levels that can be associated with MQTT implementations.</a:t>
            </a:r>
          </a:p>
          <a:p>
            <a:pPr algn="just"/>
            <a:endParaRPr lang="en-US" sz="1600" dirty="0">
              <a:solidFill>
                <a:schemeClr val="bg1">
                  <a:lumMod val="50000"/>
                </a:schemeClr>
              </a:solidFill>
            </a:endParaRPr>
          </a:p>
          <a:p>
            <a:pPr algn="just"/>
            <a:r>
              <a:rPr lang="en-US" sz="1600" dirty="0">
                <a:solidFill>
                  <a:schemeClr val="bg1">
                    <a:lumMod val="50000"/>
                  </a:schemeClr>
                </a:solidFill>
              </a:rPr>
              <a:t>MQTT has 3 levels of </a:t>
            </a:r>
            <a:r>
              <a:rPr lang="en-US" sz="1600" dirty="0" err="1">
                <a:solidFill>
                  <a:schemeClr val="bg1">
                    <a:lumMod val="50000"/>
                  </a:schemeClr>
                </a:solidFill>
              </a:rPr>
              <a:t>QoS</a:t>
            </a:r>
            <a:r>
              <a:rPr lang="en-US" sz="1600" dirty="0">
                <a:solidFill>
                  <a:schemeClr val="bg1">
                    <a:lumMod val="50000"/>
                  </a:schemeClr>
                </a:solidFill>
              </a:rPr>
              <a:t>:</a:t>
            </a:r>
          </a:p>
          <a:p>
            <a:pPr algn="just"/>
            <a:r>
              <a:rPr lang="en-US" sz="1600" dirty="0" smtClean="0">
                <a:solidFill>
                  <a:schemeClr val="bg1">
                    <a:lumMod val="50000"/>
                  </a:schemeClr>
                </a:solidFill>
              </a:rPr>
              <a:t>-       </a:t>
            </a:r>
            <a:r>
              <a:rPr lang="en-US" sz="1600" dirty="0" err="1">
                <a:solidFill>
                  <a:schemeClr val="bg1">
                    <a:lumMod val="50000"/>
                  </a:schemeClr>
                </a:solidFill>
              </a:rPr>
              <a:t>QoS</a:t>
            </a:r>
            <a:r>
              <a:rPr lang="en-US" sz="1600" dirty="0">
                <a:solidFill>
                  <a:schemeClr val="bg1">
                    <a:lumMod val="50000"/>
                  </a:schemeClr>
                </a:solidFill>
              </a:rPr>
              <a:t> 0 – “at most once” aka fire and forget: the message is sent without confirmation or follow-up</a:t>
            </a:r>
          </a:p>
        </p:txBody>
      </p:sp>
      <p:pic>
        <p:nvPicPr>
          <p:cNvPr id="6" name="Picture 5"/>
          <p:cNvPicPr>
            <a:picLocks noChangeAspect="1"/>
          </p:cNvPicPr>
          <p:nvPr/>
        </p:nvPicPr>
        <p:blipFill>
          <a:blip r:embed="rId3"/>
          <a:stretch>
            <a:fillRect/>
          </a:stretch>
        </p:blipFill>
        <p:spPr>
          <a:xfrm>
            <a:off x="609599" y="3690758"/>
            <a:ext cx="5342966" cy="2978983"/>
          </a:xfrm>
          <a:prstGeom prst="rect">
            <a:avLst/>
          </a:prstGeom>
        </p:spPr>
      </p:pic>
      <p:sp>
        <p:nvSpPr>
          <p:cNvPr id="7" name="Rectangle 6"/>
          <p:cNvSpPr/>
          <p:nvPr/>
        </p:nvSpPr>
        <p:spPr>
          <a:xfrm>
            <a:off x="6450847" y="3772145"/>
            <a:ext cx="5235388" cy="1754326"/>
          </a:xfrm>
          <a:prstGeom prst="rect">
            <a:avLst/>
          </a:prstGeom>
        </p:spPr>
        <p:txBody>
          <a:bodyPr wrap="square">
            <a:spAutoFit/>
          </a:bodyPr>
          <a:lstStyle/>
          <a:p>
            <a:pPr algn="just"/>
            <a:r>
              <a:rPr lang="en-US" dirty="0">
                <a:solidFill>
                  <a:schemeClr val="bg1">
                    <a:lumMod val="50000"/>
                  </a:schemeClr>
                </a:solidFill>
              </a:rPr>
              <a:t>-       </a:t>
            </a:r>
            <a:r>
              <a:rPr lang="en-US" b="1" u="sng" dirty="0" err="1">
                <a:solidFill>
                  <a:schemeClr val="bg1">
                    <a:lumMod val="50000"/>
                  </a:schemeClr>
                </a:solidFill>
              </a:rPr>
              <a:t>QoS</a:t>
            </a:r>
            <a:r>
              <a:rPr lang="en-US" b="1" u="sng" dirty="0">
                <a:solidFill>
                  <a:schemeClr val="bg1">
                    <a:lumMod val="50000"/>
                  </a:schemeClr>
                </a:solidFill>
              </a:rPr>
              <a:t> 1</a:t>
            </a:r>
            <a:r>
              <a:rPr lang="en-US" u="sng" dirty="0">
                <a:solidFill>
                  <a:schemeClr val="bg1">
                    <a:lumMod val="50000"/>
                  </a:schemeClr>
                </a:solidFill>
              </a:rPr>
              <a:t> – “</a:t>
            </a:r>
            <a:r>
              <a:rPr lang="en-US" i="1" u="sng" dirty="0">
                <a:solidFill>
                  <a:schemeClr val="bg1">
                    <a:lumMod val="50000"/>
                  </a:schemeClr>
                </a:solidFill>
              </a:rPr>
              <a:t>at least once”</a:t>
            </a:r>
            <a:r>
              <a:rPr lang="en-US" u="sng" dirty="0">
                <a:solidFill>
                  <a:schemeClr val="bg1">
                    <a:lumMod val="50000"/>
                  </a:schemeClr>
                </a:solidFill>
              </a:rPr>
              <a:t>:</a:t>
            </a:r>
            <a:r>
              <a:rPr lang="en-US" dirty="0">
                <a:solidFill>
                  <a:schemeClr val="bg1">
                    <a:lumMod val="50000"/>
                  </a:schemeClr>
                </a:solidFill>
              </a:rPr>
              <a:t> the publisher keeps a copy of the published message until it receives a PUBACK confirmation reception message from the broker. If it does not receive a successful receipt message from the broker before expiration of a timeout period, it resends the message.</a:t>
            </a:r>
            <a:endParaRPr lang="en-US" sz="1600" dirty="0">
              <a:solidFill>
                <a:schemeClr val="bg1">
                  <a:lumMod val="50000"/>
                </a:schemeClr>
              </a:solidFill>
            </a:endParaRPr>
          </a:p>
        </p:txBody>
      </p:sp>
    </p:spTree>
    <p:extLst>
      <p:ext uri="{BB962C8B-B14F-4D97-AF65-F5344CB8AC3E}">
        <p14:creationId xmlns:p14="http://schemas.microsoft.com/office/powerpoint/2010/main" val="68540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50847" y="230074"/>
            <a:ext cx="5235388" cy="2308324"/>
          </a:xfrm>
          <a:prstGeom prst="rect">
            <a:avLst/>
          </a:prstGeom>
        </p:spPr>
        <p:txBody>
          <a:bodyPr wrap="square">
            <a:spAutoFit/>
          </a:bodyPr>
          <a:lstStyle/>
          <a:p>
            <a:pPr algn="just"/>
            <a:r>
              <a:rPr lang="en-US" dirty="0">
                <a:solidFill>
                  <a:schemeClr val="bg1">
                    <a:lumMod val="50000"/>
                  </a:schemeClr>
                </a:solidFill>
              </a:rPr>
              <a:t>-       </a:t>
            </a:r>
            <a:r>
              <a:rPr lang="en-US" b="1" u="sng" dirty="0" err="1">
                <a:solidFill>
                  <a:schemeClr val="bg1">
                    <a:lumMod val="50000"/>
                  </a:schemeClr>
                </a:solidFill>
              </a:rPr>
              <a:t>QoS</a:t>
            </a:r>
            <a:r>
              <a:rPr lang="en-US" b="1" u="sng" dirty="0">
                <a:solidFill>
                  <a:schemeClr val="bg1">
                    <a:lumMod val="50000"/>
                  </a:schemeClr>
                </a:solidFill>
              </a:rPr>
              <a:t> 2</a:t>
            </a:r>
            <a:r>
              <a:rPr lang="en-US" u="sng" dirty="0">
                <a:solidFill>
                  <a:schemeClr val="bg1">
                    <a:lumMod val="50000"/>
                  </a:schemeClr>
                </a:solidFill>
              </a:rPr>
              <a:t> – </a:t>
            </a:r>
            <a:r>
              <a:rPr lang="en-US" i="1" u="sng" dirty="0">
                <a:solidFill>
                  <a:schemeClr val="bg1">
                    <a:lumMod val="50000"/>
                  </a:schemeClr>
                </a:solidFill>
              </a:rPr>
              <a:t>“exactly once”</a:t>
            </a:r>
            <a:r>
              <a:rPr lang="en-US" u="sng" dirty="0">
                <a:solidFill>
                  <a:schemeClr val="bg1">
                    <a:lumMod val="50000"/>
                  </a:schemeClr>
                </a:solidFill>
              </a:rPr>
              <a:t>:</a:t>
            </a:r>
            <a:r>
              <a:rPr lang="en-US" dirty="0">
                <a:solidFill>
                  <a:schemeClr val="bg1">
                    <a:lumMod val="50000"/>
                  </a:schemeClr>
                </a:solidFill>
              </a:rPr>
              <a:t> when the publisher sends a message to the broker, it expects a </a:t>
            </a:r>
            <a:r>
              <a:rPr lang="en-US" b="1" dirty="0">
                <a:solidFill>
                  <a:schemeClr val="bg1">
                    <a:lumMod val="50000"/>
                  </a:schemeClr>
                </a:solidFill>
              </a:rPr>
              <a:t>PUBREC</a:t>
            </a:r>
            <a:r>
              <a:rPr lang="en-US" dirty="0">
                <a:solidFill>
                  <a:schemeClr val="bg1">
                    <a:lumMod val="50000"/>
                  </a:schemeClr>
                </a:solidFill>
              </a:rPr>
              <a:t> acknowledgement. On receiving the </a:t>
            </a:r>
            <a:r>
              <a:rPr lang="en-US" b="1" dirty="0">
                <a:solidFill>
                  <a:schemeClr val="bg1">
                    <a:lumMod val="50000"/>
                  </a:schemeClr>
                </a:solidFill>
              </a:rPr>
              <a:t>PUBREC</a:t>
            </a:r>
            <a:r>
              <a:rPr lang="en-US" dirty="0">
                <a:solidFill>
                  <a:schemeClr val="bg1">
                    <a:lumMod val="50000"/>
                  </a:schemeClr>
                </a:solidFill>
              </a:rPr>
              <a:t>, the sender removes the packet and sends a </a:t>
            </a:r>
            <a:r>
              <a:rPr lang="en-US" b="1" dirty="0">
                <a:solidFill>
                  <a:schemeClr val="bg1">
                    <a:lumMod val="50000"/>
                  </a:schemeClr>
                </a:solidFill>
              </a:rPr>
              <a:t>PUBREL</a:t>
            </a:r>
            <a:r>
              <a:rPr lang="en-US" dirty="0">
                <a:solidFill>
                  <a:schemeClr val="bg1">
                    <a:lumMod val="50000"/>
                  </a:schemeClr>
                </a:solidFill>
              </a:rPr>
              <a:t> to tell the broker to release the message If it does not receive any during a timeout period, it sends the PUBLISH packet with a duplicate flag (DUP)</a:t>
            </a:r>
            <a:endParaRPr lang="en-US" sz="1600" dirty="0">
              <a:solidFill>
                <a:schemeClr val="bg1">
                  <a:lumMod val="50000"/>
                </a:schemeClr>
              </a:solidFill>
            </a:endParaRPr>
          </a:p>
        </p:txBody>
      </p:sp>
      <p:sp>
        <p:nvSpPr>
          <p:cNvPr id="7" name="Rectangle 6"/>
          <p:cNvSpPr/>
          <p:nvPr/>
        </p:nvSpPr>
        <p:spPr>
          <a:xfrm>
            <a:off x="6450847" y="3299844"/>
            <a:ext cx="5235388" cy="3416320"/>
          </a:xfrm>
          <a:prstGeom prst="rect">
            <a:avLst/>
          </a:prstGeom>
        </p:spPr>
        <p:txBody>
          <a:bodyPr wrap="square">
            <a:spAutoFit/>
          </a:bodyPr>
          <a:lstStyle/>
          <a:p>
            <a:r>
              <a:rPr lang="en-US" dirty="0">
                <a:solidFill>
                  <a:schemeClr val="bg1">
                    <a:lumMod val="50000"/>
                  </a:schemeClr>
                </a:solidFill>
              </a:rPr>
              <a:t>So, how to select an appropriate </a:t>
            </a:r>
            <a:r>
              <a:rPr lang="en-US" dirty="0" err="1">
                <a:solidFill>
                  <a:schemeClr val="bg1">
                    <a:lumMod val="50000"/>
                  </a:schemeClr>
                </a:solidFill>
              </a:rPr>
              <a:t>QoS</a:t>
            </a:r>
            <a:r>
              <a:rPr lang="en-US" dirty="0">
                <a:solidFill>
                  <a:schemeClr val="bg1">
                    <a:lumMod val="50000"/>
                  </a:schemeClr>
                </a:solidFill>
              </a:rPr>
              <a:t> value? First, I would say: just put “2” and add to it “which can do more can do less” but I think again at the constrained devices. The higher the </a:t>
            </a:r>
            <a:r>
              <a:rPr lang="en-US" dirty="0" err="1">
                <a:solidFill>
                  <a:schemeClr val="bg1">
                    <a:lumMod val="50000"/>
                  </a:schemeClr>
                </a:solidFill>
              </a:rPr>
              <a:t>QoS</a:t>
            </a:r>
            <a:r>
              <a:rPr lang="en-US" dirty="0">
                <a:solidFill>
                  <a:schemeClr val="bg1">
                    <a:lumMod val="50000"/>
                  </a:schemeClr>
                </a:solidFill>
              </a:rPr>
              <a:t> level, the more bandwidth and compute it requires.</a:t>
            </a:r>
          </a:p>
          <a:p>
            <a:r>
              <a:rPr lang="en-US" dirty="0">
                <a:solidFill>
                  <a:schemeClr val="bg1">
                    <a:lumMod val="50000"/>
                  </a:schemeClr>
                </a:solidFill>
              </a:rPr>
              <a:t>Here are few tips on how to choose the best </a:t>
            </a:r>
            <a:r>
              <a:rPr lang="en-US" dirty="0" err="1">
                <a:solidFill>
                  <a:schemeClr val="bg1">
                    <a:lumMod val="50000"/>
                  </a:schemeClr>
                </a:solidFill>
              </a:rPr>
              <a:t>QoS</a:t>
            </a:r>
            <a:r>
              <a:rPr lang="en-US" dirty="0">
                <a:solidFill>
                  <a:schemeClr val="bg1">
                    <a:lumMod val="50000"/>
                  </a:schemeClr>
                </a:solidFill>
              </a:rPr>
              <a:t>:</a:t>
            </a:r>
          </a:p>
          <a:p>
            <a:r>
              <a:rPr lang="en-US" dirty="0">
                <a:solidFill>
                  <a:schemeClr val="bg1">
                    <a:lumMod val="50000"/>
                  </a:schemeClr>
                </a:solidFill>
              </a:rPr>
              <a:t>-       QoS0 is faster than QoS1 which is faster than QoS2.</a:t>
            </a:r>
          </a:p>
          <a:p>
            <a:r>
              <a:rPr lang="en-US" dirty="0">
                <a:solidFill>
                  <a:schemeClr val="bg1">
                    <a:lumMod val="50000"/>
                  </a:schemeClr>
                </a:solidFill>
              </a:rPr>
              <a:t>-       Use QoS0 if you have a very reliable network.</a:t>
            </a:r>
          </a:p>
          <a:p>
            <a:r>
              <a:rPr lang="en-US" dirty="0">
                <a:solidFill>
                  <a:schemeClr val="bg1">
                    <a:lumMod val="50000"/>
                  </a:schemeClr>
                </a:solidFill>
              </a:rPr>
              <a:t>-       QoS1 tolerates duplicate messages.</a:t>
            </a:r>
          </a:p>
          <a:p>
            <a:r>
              <a:rPr lang="en-US" dirty="0">
                <a:solidFill>
                  <a:schemeClr val="bg1">
                    <a:lumMod val="50000"/>
                  </a:schemeClr>
                </a:solidFill>
              </a:rPr>
              <a:t>-       Use QoS0 when you don’t mind losing some message occasionally.</a:t>
            </a:r>
          </a:p>
        </p:txBody>
      </p:sp>
      <p:pic>
        <p:nvPicPr>
          <p:cNvPr id="3" name="Picture 2"/>
          <p:cNvPicPr>
            <a:picLocks noChangeAspect="1"/>
          </p:cNvPicPr>
          <p:nvPr/>
        </p:nvPicPr>
        <p:blipFill>
          <a:blip r:embed="rId3"/>
          <a:stretch>
            <a:fillRect/>
          </a:stretch>
        </p:blipFill>
        <p:spPr>
          <a:xfrm>
            <a:off x="394447" y="185367"/>
            <a:ext cx="3694020" cy="3215614"/>
          </a:xfrm>
          <a:prstGeom prst="rect">
            <a:avLst/>
          </a:prstGeom>
        </p:spPr>
      </p:pic>
      <p:pic>
        <p:nvPicPr>
          <p:cNvPr id="8" name="Picture 7"/>
          <p:cNvPicPr>
            <a:picLocks noChangeAspect="1"/>
          </p:cNvPicPr>
          <p:nvPr/>
        </p:nvPicPr>
        <p:blipFill>
          <a:blip r:embed="rId4"/>
          <a:stretch>
            <a:fillRect/>
          </a:stretch>
        </p:blipFill>
        <p:spPr>
          <a:xfrm>
            <a:off x="394447" y="3772145"/>
            <a:ext cx="4034118" cy="2944019"/>
          </a:xfrm>
          <a:prstGeom prst="rect">
            <a:avLst/>
          </a:prstGeom>
        </p:spPr>
      </p:pic>
    </p:spTree>
    <p:extLst>
      <p:ext uri="{BB962C8B-B14F-4D97-AF65-F5344CB8AC3E}">
        <p14:creationId xmlns:p14="http://schemas.microsoft.com/office/powerpoint/2010/main" val="24179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2388" y="203762"/>
            <a:ext cx="10515600" cy="1302310"/>
          </a:xfrm>
        </p:spPr>
        <p:txBody>
          <a:bodyPr>
            <a:normAutofit/>
          </a:bodyPr>
          <a:lstStyle/>
          <a:p>
            <a:r>
              <a:rPr lang="en-US" b="1" dirty="0" smtClean="0">
                <a:solidFill>
                  <a:srgbClr val="FF0000"/>
                </a:solidFill>
              </a:rPr>
              <a:t>C-1: </a:t>
            </a:r>
            <a:r>
              <a:rPr lang="en-US" b="1" dirty="0" smtClean="0"/>
              <a:t>What </a:t>
            </a:r>
            <a:r>
              <a:rPr lang="en-US" b="1" dirty="0"/>
              <a:t>is QOS</a:t>
            </a:r>
          </a:p>
        </p:txBody>
      </p:sp>
      <p:sp>
        <p:nvSpPr>
          <p:cNvPr id="3" name="Rectangle 2"/>
          <p:cNvSpPr/>
          <p:nvPr/>
        </p:nvSpPr>
        <p:spPr>
          <a:xfrm>
            <a:off x="6517970" y="485585"/>
            <a:ext cx="1883080" cy="369332"/>
          </a:xfrm>
          <a:prstGeom prst="rect">
            <a:avLst/>
          </a:prstGeom>
        </p:spPr>
        <p:txBody>
          <a:bodyPr wrap="none">
            <a:spAutoFit/>
          </a:bodyPr>
          <a:lstStyle/>
          <a:p>
            <a:r>
              <a:rPr lang="en-US" dirty="0"/>
              <a:t>MQTT </a:t>
            </a:r>
            <a:r>
              <a:rPr lang="en-US" dirty="0" err="1"/>
              <a:t>QoS</a:t>
            </a:r>
            <a:r>
              <a:rPr lang="en-US" dirty="0"/>
              <a:t> levels?</a:t>
            </a:r>
          </a:p>
        </p:txBody>
      </p:sp>
      <p:sp>
        <p:nvSpPr>
          <p:cNvPr id="6" name="Rectangle 5"/>
          <p:cNvSpPr/>
          <p:nvPr/>
        </p:nvSpPr>
        <p:spPr>
          <a:xfrm>
            <a:off x="6517970" y="854917"/>
            <a:ext cx="5305384" cy="1754326"/>
          </a:xfrm>
          <a:prstGeom prst="rect">
            <a:avLst/>
          </a:prstGeom>
        </p:spPr>
        <p:txBody>
          <a:bodyPr wrap="square">
            <a:spAutoFit/>
          </a:bodyPr>
          <a:lstStyle/>
          <a:p>
            <a:r>
              <a:rPr lang="en-US" dirty="0"/>
              <a:t>There are three levels to note in MQTT </a:t>
            </a:r>
            <a:r>
              <a:rPr lang="en-US" dirty="0" err="1"/>
              <a:t>QoS</a:t>
            </a:r>
            <a:r>
              <a:rPr lang="en-US" dirty="0"/>
              <a:t>: 0, 1, 2. We’ve summarized what each level means below:</a:t>
            </a:r>
          </a:p>
          <a:p>
            <a:endParaRPr lang="en-US" dirty="0"/>
          </a:p>
          <a:p>
            <a:r>
              <a:rPr lang="en-US" dirty="0" err="1"/>
              <a:t>QoS</a:t>
            </a:r>
            <a:r>
              <a:rPr lang="en-US" dirty="0"/>
              <a:t> 0: at most once</a:t>
            </a:r>
          </a:p>
          <a:p>
            <a:r>
              <a:rPr lang="en-US" dirty="0" err="1"/>
              <a:t>QoS</a:t>
            </a:r>
            <a:r>
              <a:rPr lang="en-US" dirty="0"/>
              <a:t> 1: at least once</a:t>
            </a:r>
          </a:p>
          <a:p>
            <a:r>
              <a:rPr lang="en-US" dirty="0" err="1"/>
              <a:t>QoS</a:t>
            </a:r>
            <a:r>
              <a:rPr lang="en-US" dirty="0"/>
              <a:t> 2: exactly </a:t>
            </a:r>
            <a:r>
              <a:rPr lang="en-US" dirty="0" smtClean="0"/>
              <a:t>once</a:t>
            </a:r>
            <a:endParaRPr lang="en-US" dirty="0"/>
          </a:p>
        </p:txBody>
      </p:sp>
      <p:sp>
        <p:nvSpPr>
          <p:cNvPr id="7" name="Rectangle 6"/>
          <p:cNvSpPr/>
          <p:nvPr/>
        </p:nvSpPr>
        <p:spPr>
          <a:xfrm>
            <a:off x="282388" y="2286077"/>
            <a:ext cx="5305384" cy="646331"/>
          </a:xfrm>
          <a:prstGeom prst="rect">
            <a:avLst/>
          </a:prstGeom>
        </p:spPr>
        <p:txBody>
          <a:bodyPr wrap="square">
            <a:spAutoFit/>
          </a:bodyPr>
          <a:lstStyle/>
          <a:p>
            <a:r>
              <a:rPr lang="en-US" dirty="0"/>
              <a:t>There are three levels to note in MQTT </a:t>
            </a:r>
            <a:r>
              <a:rPr lang="en-US" dirty="0" err="1"/>
              <a:t>QoS</a:t>
            </a:r>
            <a:r>
              <a:rPr lang="en-US" dirty="0"/>
              <a:t>: 0, 1, 2. We’ve summarized what each level means below</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20515549"/>
              </p:ext>
            </p:extLst>
          </p:nvPr>
        </p:nvGraphicFramePr>
        <p:xfrm>
          <a:off x="435375" y="3131489"/>
          <a:ext cx="11387979" cy="2956560"/>
        </p:xfrm>
        <a:graphic>
          <a:graphicData uri="http://schemas.openxmlformats.org/drawingml/2006/table">
            <a:tbl>
              <a:tblPr>
                <a:tableStyleId>{9DCAF9ED-07DC-4A11-8D7F-57B35C25682E}</a:tableStyleId>
              </a:tblPr>
              <a:tblGrid>
                <a:gridCol w="3795993">
                  <a:extLst>
                    <a:ext uri="{9D8B030D-6E8A-4147-A177-3AD203B41FA5}">
                      <a16:colId xmlns:a16="http://schemas.microsoft.com/office/drawing/2014/main" val="958586921"/>
                    </a:ext>
                  </a:extLst>
                </a:gridCol>
                <a:gridCol w="3795993">
                  <a:extLst>
                    <a:ext uri="{9D8B030D-6E8A-4147-A177-3AD203B41FA5}">
                      <a16:colId xmlns:a16="http://schemas.microsoft.com/office/drawing/2014/main" val="3097055438"/>
                    </a:ext>
                  </a:extLst>
                </a:gridCol>
                <a:gridCol w="3795993">
                  <a:extLst>
                    <a:ext uri="{9D8B030D-6E8A-4147-A177-3AD203B41FA5}">
                      <a16:colId xmlns:a16="http://schemas.microsoft.com/office/drawing/2014/main" val="1359224697"/>
                    </a:ext>
                  </a:extLst>
                </a:gridCol>
              </a:tblGrid>
              <a:tr h="0">
                <a:tc>
                  <a:txBody>
                    <a:bodyPr/>
                    <a:lstStyle/>
                    <a:p>
                      <a:pPr fontAlgn="t"/>
                      <a:r>
                        <a:rPr lang="en-US" dirty="0" err="1">
                          <a:effectLst/>
                        </a:rPr>
                        <a:t>QoS</a:t>
                      </a:r>
                      <a:endParaRPr lang="en-US" dirty="0">
                        <a:effectLst/>
                      </a:endParaRPr>
                    </a:p>
                  </a:txBody>
                  <a:tcPr marL="95250" marR="95250" marT="95250" marB="95250"/>
                </a:tc>
                <a:tc>
                  <a:txBody>
                    <a:bodyPr/>
                    <a:lstStyle/>
                    <a:p>
                      <a:pPr fontAlgn="t"/>
                      <a:r>
                        <a:rPr lang="en-US">
                          <a:effectLst/>
                        </a:rPr>
                        <a:t>Publisher</a:t>
                      </a:r>
                    </a:p>
                  </a:txBody>
                  <a:tcPr marL="95250" marR="95250" marT="95250" marB="95250"/>
                </a:tc>
                <a:tc>
                  <a:txBody>
                    <a:bodyPr/>
                    <a:lstStyle/>
                    <a:p>
                      <a:pPr fontAlgn="t"/>
                      <a:r>
                        <a:rPr lang="en-US">
                          <a:effectLst/>
                        </a:rPr>
                        <a:t>Subscriber</a:t>
                      </a:r>
                    </a:p>
                  </a:txBody>
                  <a:tcPr marL="95250" marR="95250" marT="95250" marB="95250"/>
                </a:tc>
                <a:extLst>
                  <a:ext uri="{0D108BD9-81ED-4DB2-BD59-A6C34878D82A}">
                    <a16:rowId xmlns:a16="http://schemas.microsoft.com/office/drawing/2014/main" val="2085705470"/>
                  </a:ext>
                </a:extLst>
              </a:tr>
              <a:tr h="0">
                <a:tc>
                  <a:txBody>
                    <a:bodyPr/>
                    <a:lstStyle/>
                    <a:p>
                      <a:pPr fontAlgn="t"/>
                      <a:r>
                        <a:rPr lang="en-US" dirty="0">
                          <a:effectLst/>
                        </a:rPr>
                        <a:t>0: at most once</a:t>
                      </a:r>
                    </a:p>
                  </a:txBody>
                  <a:tcPr marL="95250" marR="95250" marT="95250" marB="95250"/>
                </a:tc>
                <a:tc>
                  <a:txBody>
                    <a:bodyPr/>
                    <a:lstStyle/>
                    <a:p>
                      <a:pPr fontAlgn="t"/>
                      <a:r>
                        <a:rPr lang="en-US">
                          <a:effectLst/>
                        </a:rPr>
                        <a:t>Will send a message only once.</a:t>
                      </a:r>
                    </a:p>
                  </a:txBody>
                  <a:tcPr marL="95250" marR="95250" marT="95250" marB="95250"/>
                </a:tc>
                <a:tc>
                  <a:txBody>
                    <a:bodyPr/>
                    <a:lstStyle/>
                    <a:p>
                      <a:pPr fontAlgn="t"/>
                      <a:r>
                        <a:rPr lang="en-US">
                          <a:effectLst/>
                        </a:rPr>
                        <a:t>Might receive or might not receive the message.</a:t>
                      </a:r>
                    </a:p>
                  </a:txBody>
                  <a:tcPr marL="95250" marR="95250" marT="95250" marB="95250"/>
                </a:tc>
                <a:extLst>
                  <a:ext uri="{0D108BD9-81ED-4DB2-BD59-A6C34878D82A}">
                    <a16:rowId xmlns:a16="http://schemas.microsoft.com/office/drawing/2014/main" val="2856966533"/>
                  </a:ext>
                </a:extLst>
              </a:tr>
              <a:tr h="0">
                <a:tc>
                  <a:txBody>
                    <a:bodyPr/>
                    <a:lstStyle/>
                    <a:p>
                      <a:pPr fontAlgn="t"/>
                      <a:r>
                        <a:rPr lang="en-US" dirty="0">
                          <a:effectLst/>
                        </a:rPr>
                        <a:t>1: at least once</a:t>
                      </a:r>
                    </a:p>
                  </a:txBody>
                  <a:tcPr marL="95250" marR="95250" marT="95250" marB="95250"/>
                </a:tc>
                <a:tc>
                  <a:txBody>
                    <a:bodyPr/>
                    <a:lstStyle/>
                    <a:p>
                      <a:pPr fontAlgn="t"/>
                      <a:r>
                        <a:rPr lang="en-US">
                          <a:effectLst/>
                        </a:rPr>
                        <a:t>Will send a message at least once as long as an acknowledgement is received or the command to end the transmission is received.</a:t>
                      </a:r>
                    </a:p>
                  </a:txBody>
                  <a:tcPr marL="95250" marR="95250" marT="95250" marB="95250"/>
                </a:tc>
                <a:tc>
                  <a:txBody>
                    <a:bodyPr/>
                    <a:lstStyle/>
                    <a:p>
                      <a:pPr fontAlgn="t"/>
                      <a:r>
                        <a:rPr lang="en-US">
                          <a:effectLst/>
                        </a:rPr>
                        <a:t>It is likely to receive the message at least once (it is possible that the message can be received more than once).</a:t>
                      </a:r>
                    </a:p>
                  </a:txBody>
                  <a:tcPr marL="95250" marR="95250" marT="95250" marB="95250"/>
                </a:tc>
                <a:extLst>
                  <a:ext uri="{0D108BD9-81ED-4DB2-BD59-A6C34878D82A}">
                    <a16:rowId xmlns:a16="http://schemas.microsoft.com/office/drawing/2014/main" val="3487175717"/>
                  </a:ext>
                </a:extLst>
              </a:tr>
              <a:tr h="0">
                <a:tc>
                  <a:txBody>
                    <a:bodyPr/>
                    <a:lstStyle/>
                    <a:p>
                      <a:pPr fontAlgn="t"/>
                      <a:r>
                        <a:rPr lang="en-US">
                          <a:effectLst/>
                        </a:rPr>
                        <a:t>2: exactly once</a:t>
                      </a:r>
                    </a:p>
                  </a:txBody>
                  <a:tcPr marL="95250" marR="95250" marT="95250" marB="95250"/>
                </a:tc>
                <a:tc>
                  <a:txBody>
                    <a:bodyPr/>
                    <a:lstStyle/>
                    <a:p>
                      <a:pPr fontAlgn="t"/>
                      <a:r>
                        <a:rPr lang="en-US">
                          <a:effectLst/>
                        </a:rPr>
                        <a:t>Will only send a message once.</a:t>
                      </a:r>
                    </a:p>
                  </a:txBody>
                  <a:tcPr marL="95250" marR="95250" marT="95250" marB="95250"/>
                </a:tc>
                <a:tc>
                  <a:txBody>
                    <a:bodyPr/>
                    <a:lstStyle/>
                    <a:p>
                      <a:pPr fontAlgn="t"/>
                      <a:r>
                        <a:rPr lang="en-US" dirty="0">
                          <a:effectLst/>
                        </a:rPr>
                        <a:t>Will only receive the message once.</a:t>
                      </a:r>
                    </a:p>
                  </a:txBody>
                  <a:tcPr marL="95250" marR="95250" marT="95250" marB="95250"/>
                </a:tc>
                <a:extLst>
                  <a:ext uri="{0D108BD9-81ED-4DB2-BD59-A6C34878D82A}">
                    <a16:rowId xmlns:a16="http://schemas.microsoft.com/office/drawing/2014/main" val="1905607355"/>
                  </a:ext>
                </a:extLst>
              </a:tr>
            </a:tbl>
          </a:graphicData>
        </a:graphic>
      </p:graphicFrame>
    </p:spTree>
    <p:extLst>
      <p:ext uri="{BB962C8B-B14F-4D97-AF65-F5344CB8AC3E}">
        <p14:creationId xmlns:p14="http://schemas.microsoft.com/office/powerpoint/2010/main" val="42262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ow MQTT QoS 2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635" y="448235"/>
            <a:ext cx="9329083" cy="595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down)">
                                      <p:cBhvr>
                                        <p:cTn id="7" dur="580">
                                          <p:stCondLst>
                                            <p:cond delay="0"/>
                                          </p:stCondLst>
                                        </p:cTn>
                                        <p:tgtEl>
                                          <p:spTgt spid="39938"/>
                                        </p:tgtEl>
                                      </p:cBhvr>
                                    </p:animEffect>
                                    <p:anim calcmode="lin" valueType="num">
                                      <p:cBhvr>
                                        <p:cTn id="8" dur="1822" tmFilter="0,0; 0.14,0.36; 0.43,0.73; 0.71,0.91; 1.0,1.0">
                                          <p:stCondLst>
                                            <p:cond delay="0"/>
                                          </p:stCondLst>
                                        </p:cTn>
                                        <p:tgtEl>
                                          <p:spTgt spid="399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9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9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9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938"/>
                                        </p:tgtEl>
                                        <p:attrNameLst>
                                          <p:attrName>ppt_y</p:attrName>
                                        </p:attrNameLst>
                                      </p:cBhvr>
                                      <p:tavLst>
                                        <p:tav tm="0" fmla="#ppt_y-sin(pi*$)/81">
                                          <p:val>
                                            <p:fltVal val="0"/>
                                          </p:val>
                                        </p:tav>
                                        <p:tav tm="100000">
                                          <p:val>
                                            <p:fltVal val="1"/>
                                          </p:val>
                                        </p:tav>
                                      </p:tavLst>
                                    </p:anim>
                                    <p:animScale>
                                      <p:cBhvr>
                                        <p:cTn id="13" dur="26">
                                          <p:stCondLst>
                                            <p:cond delay="650"/>
                                          </p:stCondLst>
                                        </p:cTn>
                                        <p:tgtEl>
                                          <p:spTgt spid="39938"/>
                                        </p:tgtEl>
                                      </p:cBhvr>
                                      <p:to x="100000" y="60000"/>
                                    </p:animScale>
                                    <p:animScale>
                                      <p:cBhvr>
                                        <p:cTn id="14" dur="166" decel="50000">
                                          <p:stCondLst>
                                            <p:cond delay="676"/>
                                          </p:stCondLst>
                                        </p:cTn>
                                        <p:tgtEl>
                                          <p:spTgt spid="39938"/>
                                        </p:tgtEl>
                                      </p:cBhvr>
                                      <p:to x="100000" y="100000"/>
                                    </p:animScale>
                                    <p:animScale>
                                      <p:cBhvr>
                                        <p:cTn id="15" dur="26">
                                          <p:stCondLst>
                                            <p:cond delay="1312"/>
                                          </p:stCondLst>
                                        </p:cTn>
                                        <p:tgtEl>
                                          <p:spTgt spid="39938"/>
                                        </p:tgtEl>
                                      </p:cBhvr>
                                      <p:to x="100000" y="80000"/>
                                    </p:animScale>
                                    <p:animScale>
                                      <p:cBhvr>
                                        <p:cTn id="16" dur="166" decel="50000">
                                          <p:stCondLst>
                                            <p:cond delay="1338"/>
                                          </p:stCondLst>
                                        </p:cTn>
                                        <p:tgtEl>
                                          <p:spTgt spid="39938"/>
                                        </p:tgtEl>
                                      </p:cBhvr>
                                      <p:to x="100000" y="100000"/>
                                    </p:animScale>
                                    <p:animScale>
                                      <p:cBhvr>
                                        <p:cTn id="17" dur="26">
                                          <p:stCondLst>
                                            <p:cond delay="1642"/>
                                          </p:stCondLst>
                                        </p:cTn>
                                        <p:tgtEl>
                                          <p:spTgt spid="39938"/>
                                        </p:tgtEl>
                                      </p:cBhvr>
                                      <p:to x="100000" y="90000"/>
                                    </p:animScale>
                                    <p:animScale>
                                      <p:cBhvr>
                                        <p:cTn id="18" dur="166" decel="50000">
                                          <p:stCondLst>
                                            <p:cond delay="1668"/>
                                          </p:stCondLst>
                                        </p:cTn>
                                        <p:tgtEl>
                                          <p:spTgt spid="39938"/>
                                        </p:tgtEl>
                                      </p:cBhvr>
                                      <p:to x="100000" y="100000"/>
                                    </p:animScale>
                                    <p:animScale>
                                      <p:cBhvr>
                                        <p:cTn id="19" dur="26">
                                          <p:stCondLst>
                                            <p:cond delay="1808"/>
                                          </p:stCondLst>
                                        </p:cTn>
                                        <p:tgtEl>
                                          <p:spTgt spid="39938"/>
                                        </p:tgtEl>
                                      </p:cBhvr>
                                      <p:to x="100000" y="95000"/>
                                    </p:animScale>
                                    <p:animScale>
                                      <p:cBhvr>
                                        <p:cTn id="20" dur="166" decel="50000">
                                          <p:stCondLst>
                                            <p:cond delay="1834"/>
                                          </p:stCondLst>
                                        </p:cTn>
                                        <p:tgtEl>
                                          <p:spTgt spid="399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5125"/>
            <a:ext cx="10515600" cy="300333"/>
          </a:xfrm>
        </p:spPr>
        <p:txBody>
          <a:bodyPr>
            <a:normAutofit fontScale="90000"/>
          </a:bodyPr>
          <a:lstStyle/>
          <a:p>
            <a:r>
              <a:rPr lang="en-US" dirty="0" smtClean="0"/>
              <a:t>Architecture</a:t>
            </a:r>
            <a:endParaRPr lang="en-US" dirty="0"/>
          </a:p>
        </p:txBody>
      </p:sp>
      <p:pic>
        <p:nvPicPr>
          <p:cNvPr id="20482" name="Picture 2" descr="MQTT Protocol | Message Queuing Telemetry Transport Protocol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3235" y="1365990"/>
            <a:ext cx="8065530" cy="4550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03270" y="1328239"/>
            <a:ext cx="9837645" cy="4749176"/>
          </a:xfrm>
          <a:prstGeom prst="rect">
            <a:avLst/>
          </a:prstGeom>
        </p:spPr>
      </p:pic>
      <p:sp>
        <p:nvSpPr>
          <p:cNvPr id="6" name="Title 1"/>
          <p:cNvSpPr txBox="1">
            <a:spLocks/>
          </p:cNvSpPr>
          <p:nvPr/>
        </p:nvSpPr>
        <p:spPr>
          <a:xfrm>
            <a:off x="712694" y="54146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MQTT </a:t>
            </a:r>
            <a:r>
              <a:rPr lang="en-US" dirty="0"/>
              <a:t>and </a:t>
            </a:r>
            <a:r>
              <a:rPr lang="en-US" dirty="0" smtClean="0"/>
              <a:t>Messaging </a:t>
            </a:r>
            <a:r>
              <a:rPr lang="en-US" dirty="0"/>
              <a:t>protocol </a:t>
            </a:r>
          </a:p>
        </p:txBody>
      </p:sp>
      <p:pic>
        <p:nvPicPr>
          <p:cNvPr id="5" name="Picture 4"/>
          <p:cNvPicPr>
            <a:picLocks noChangeAspect="1"/>
          </p:cNvPicPr>
          <p:nvPr/>
        </p:nvPicPr>
        <p:blipFill>
          <a:blip r:embed="rId5"/>
          <a:stretch>
            <a:fillRect/>
          </a:stretch>
        </p:blipFill>
        <p:spPr>
          <a:xfrm>
            <a:off x="1676120" y="1027906"/>
            <a:ext cx="7924800" cy="1832162"/>
          </a:xfrm>
          <a:prstGeom prst="rect">
            <a:avLst/>
          </a:prstGeom>
        </p:spPr>
      </p:pic>
    </p:spTree>
    <p:extLst>
      <p:ext uri="{BB962C8B-B14F-4D97-AF65-F5344CB8AC3E}">
        <p14:creationId xmlns:p14="http://schemas.microsoft.com/office/powerpoint/2010/main" val="3962467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2388" y="203762"/>
            <a:ext cx="10515600" cy="788697"/>
          </a:xfrm>
        </p:spPr>
        <p:txBody>
          <a:bodyPr>
            <a:normAutofit/>
          </a:bodyPr>
          <a:lstStyle/>
          <a:p>
            <a:r>
              <a:rPr lang="en-US" b="1" dirty="0" smtClean="0">
                <a:solidFill>
                  <a:schemeClr val="bg1">
                    <a:lumMod val="85000"/>
                  </a:schemeClr>
                </a:solidFill>
              </a:rPr>
              <a:t>C-1: What </a:t>
            </a:r>
            <a:r>
              <a:rPr lang="en-US" b="1" dirty="0">
                <a:solidFill>
                  <a:schemeClr val="bg1">
                    <a:lumMod val="85000"/>
                  </a:schemeClr>
                </a:solidFill>
              </a:rPr>
              <a:t>is QOS</a:t>
            </a:r>
          </a:p>
        </p:txBody>
      </p:sp>
      <p:sp>
        <p:nvSpPr>
          <p:cNvPr id="5" name="Rectangle 4"/>
          <p:cNvSpPr/>
          <p:nvPr/>
        </p:nvSpPr>
        <p:spPr>
          <a:xfrm>
            <a:off x="681318" y="2136635"/>
            <a:ext cx="10672482" cy="3108543"/>
          </a:xfrm>
          <a:prstGeom prst="rect">
            <a:avLst/>
          </a:prstGeom>
        </p:spPr>
        <p:txBody>
          <a:bodyPr wrap="square">
            <a:spAutoFit/>
          </a:bodyPr>
          <a:lstStyle/>
          <a:p>
            <a:pPr algn="just"/>
            <a:r>
              <a:rPr lang="en-US" sz="2800" dirty="0"/>
              <a:t>QOS or Quality of Service basically means the message delivery reliability. MQTT offers three levels of QOS</a:t>
            </a:r>
            <a:r>
              <a:rPr lang="en-US" sz="2800" dirty="0" smtClean="0"/>
              <a:t>.</a:t>
            </a:r>
          </a:p>
          <a:p>
            <a:pPr algn="just"/>
            <a:endParaRPr lang="en-US" sz="2800" dirty="0"/>
          </a:p>
          <a:p>
            <a:pPr algn="just"/>
            <a:r>
              <a:rPr lang="en-US" sz="2800" b="1" dirty="0"/>
              <a:t>QOS 0: </a:t>
            </a:r>
            <a:r>
              <a:rPr lang="en-US" sz="2800" dirty="0"/>
              <a:t>The message is delivered at most once. If the client is not available currently, it will lose this message.</a:t>
            </a:r>
          </a:p>
          <a:p>
            <a:pPr algn="just"/>
            <a:r>
              <a:rPr lang="en-US" sz="2800" b="1" dirty="0"/>
              <a:t>QOS 1: </a:t>
            </a:r>
            <a:r>
              <a:rPr lang="en-US" sz="2800" dirty="0"/>
              <a:t>The message is delivered at least once.</a:t>
            </a:r>
          </a:p>
          <a:p>
            <a:r>
              <a:rPr lang="en-US" sz="2800" b="1" dirty="0"/>
              <a:t>QOS 2: </a:t>
            </a:r>
            <a:r>
              <a:rPr lang="en-US" sz="2800" dirty="0"/>
              <a:t>The message is delivered only once.</a:t>
            </a:r>
          </a:p>
        </p:txBody>
      </p:sp>
    </p:spTree>
    <p:extLst>
      <p:ext uri="{BB962C8B-B14F-4D97-AF65-F5344CB8AC3E}">
        <p14:creationId xmlns:p14="http://schemas.microsoft.com/office/powerpoint/2010/main" val="3715808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dirty="0"/>
              <a:t>Why is Quality of Service (</a:t>
            </a:r>
            <a:r>
              <a:rPr lang="en-US" sz="2800" dirty="0" err="1"/>
              <a:t>QoS</a:t>
            </a:r>
            <a:r>
              <a:rPr lang="en-US" sz="2800" dirty="0"/>
              <a:t>) Important?</a:t>
            </a:r>
          </a:p>
        </p:txBody>
      </p:sp>
      <p:sp>
        <p:nvSpPr>
          <p:cNvPr id="5" name="Rectangle 4"/>
          <p:cNvSpPr/>
          <p:nvPr/>
        </p:nvSpPr>
        <p:spPr>
          <a:xfrm>
            <a:off x="279912" y="1282436"/>
            <a:ext cx="5511287" cy="5355312"/>
          </a:xfrm>
          <a:prstGeom prst="rect">
            <a:avLst/>
          </a:prstGeom>
        </p:spPr>
        <p:txBody>
          <a:bodyPr wrap="square">
            <a:spAutoFit/>
          </a:bodyPr>
          <a:lstStyle/>
          <a:p>
            <a:pPr algn="just"/>
            <a:r>
              <a:rPr lang="en-US" dirty="0"/>
              <a:t>When discussing </a:t>
            </a:r>
            <a:r>
              <a:rPr lang="en-US" dirty="0" err="1"/>
              <a:t>QoS</a:t>
            </a:r>
            <a:r>
              <a:rPr lang="en-US" dirty="0"/>
              <a:t> in MQTT, it’s important to consider message delivery from the publishing client to the broker and from the broker to the subscribing client. These two aspects of message delivery have subtle differences.</a:t>
            </a:r>
          </a:p>
          <a:p>
            <a:pPr algn="just"/>
            <a:endParaRPr lang="en-US" dirty="0"/>
          </a:p>
          <a:p>
            <a:pPr algn="just"/>
            <a:r>
              <a:rPr lang="en-US" dirty="0"/>
              <a:t>The client that publishes a message to the broker defines the </a:t>
            </a:r>
            <a:r>
              <a:rPr lang="en-US" dirty="0" err="1"/>
              <a:t>QoS</a:t>
            </a:r>
            <a:r>
              <a:rPr lang="en-US" dirty="0"/>
              <a:t> level for the message during transmission. The broker then transmits the message to subscribing clients using the </a:t>
            </a:r>
            <a:r>
              <a:rPr lang="en-US" dirty="0" err="1"/>
              <a:t>QoS</a:t>
            </a:r>
            <a:r>
              <a:rPr lang="en-US" dirty="0"/>
              <a:t> level defined by each subscribing client during the subscription process. If the subscribing client defines a lower </a:t>
            </a:r>
            <a:r>
              <a:rPr lang="en-US" dirty="0" err="1"/>
              <a:t>QoS</a:t>
            </a:r>
            <a:r>
              <a:rPr lang="en-US" dirty="0"/>
              <a:t> level than the publishing client, the broker will transmit the message with the lower </a:t>
            </a:r>
            <a:r>
              <a:rPr lang="en-US" dirty="0" err="1"/>
              <a:t>QoS</a:t>
            </a:r>
            <a:r>
              <a:rPr lang="en-US" dirty="0"/>
              <a:t> level.</a:t>
            </a:r>
          </a:p>
          <a:p>
            <a:pPr algn="just"/>
            <a:endParaRPr lang="en-US" dirty="0"/>
          </a:p>
          <a:p>
            <a:pPr algn="just"/>
            <a:r>
              <a:rPr lang="en-US" dirty="0"/>
              <a:t>Understanding how message delivery works in MQTT sets the foundation for appreciating the significance of Quality of Service (</a:t>
            </a:r>
            <a:r>
              <a:rPr lang="en-US" dirty="0" err="1"/>
              <a:t>QoS</a:t>
            </a:r>
            <a:r>
              <a:rPr lang="en-US" dirty="0"/>
              <a:t>) levels in ensuring reliable communication between the publishing client, broker, and subscribing client.</a:t>
            </a:r>
          </a:p>
        </p:txBody>
      </p:sp>
      <p:sp>
        <p:nvSpPr>
          <p:cNvPr id="6" name="Rectangle 5"/>
          <p:cNvSpPr/>
          <p:nvPr/>
        </p:nvSpPr>
        <p:spPr>
          <a:xfrm>
            <a:off x="6329081" y="328328"/>
            <a:ext cx="4659640" cy="954107"/>
          </a:xfrm>
          <a:prstGeom prst="rect">
            <a:avLst/>
          </a:prstGeom>
        </p:spPr>
        <p:txBody>
          <a:bodyPr wrap="square">
            <a:spAutoFit/>
          </a:bodyPr>
          <a:lstStyle/>
          <a:p>
            <a:r>
              <a:rPr lang="en-US" sz="2800" dirty="0"/>
              <a:t>Why is Quality of Service (</a:t>
            </a:r>
            <a:r>
              <a:rPr lang="en-US" sz="2800" dirty="0" err="1"/>
              <a:t>QoS</a:t>
            </a:r>
            <a:r>
              <a:rPr lang="en-US" sz="2800" dirty="0"/>
              <a:t>) Important?</a:t>
            </a:r>
          </a:p>
        </p:txBody>
      </p:sp>
      <p:sp>
        <p:nvSpPr>
          <p:cNvPr id="7" name="Rectangle 6"/>
          <p:cNvSpPr/>
          <p:nvPr/>
        </p:nvSpPr>
        <p:spPr>
          <a:xfrm>
            <a:off x="6329081" y="1519026"/>
            <a:ext cx="5701553" cy="4524315"/>
          </a:xfrm>
          <a:prstGeom prst="rect">
            <a:avLst/>
          </a:prstGeom>
        </p:spPr>
        <p:txBody>
          <a:bodyPr wrap="square">
            <a:spAutoFit/>
          </a:bodyPr>
          <a:lstStyle/>
          <a:p>
            <a:pPr algn="just"/>
            <a:r>
              <a:rPr lang="en-US" dirty="0"/>
              <a:t>Quality of Service (</a:t>
            </a:r>
            <a:r>
              <a:rPr lang="en-US" dirty="0" err="1"/>
              <a:t>QoS</a:t>
            </a:r>
            <a:r>
              <a:rPr lang="en-US" dirty="0"/>
              <a:t>) is crucial in MQTT due to its role in providing the client with the ability to select a service level that aligns with both the network reliability and the application’s requirements. MQTT’s inherent capability to handle message re-transmission and ensure delivery, even in unreliable network conditions, makes </a:t>
            </a:r>
            <a:r>
              <a:rPr lang="en-US" dirty="0" err="1"/>
              <a:t>QoS</a:t>
            </a:r>
            <a:r>
              <a:rPr lang="en-US" dirty="0"/>
              <a:t> essential for facilitating seamless communication in such challenging environments. By offering different </a:t>
            </a:r>
            <a:r>
              <a:rPr lang="en-US" dirty="0" err="1"/>
              <a:t>QoS</a:t>
            </a:r>
            <a:r>
              <a:rPr lang="en-US" dirty="0"/>
              <a:t> levels, MQTT empowers clients to optimize their network usage and achieve the desired balance between reliability and efficiency.</a:t>
            </a:r>
          </a:p>
          <a:p>
            <a:pPr algn="just"/>
            <a:endParaRPr lang="en-US" dirty="0"/>
          </a:p>
          <a:p>
            <a:pPr algn="just"/>
            <a:r>
              <a:rPr lang="en-US" dirty="0"/>
              <a:t>Now that we understand the significance of Quality of Service (</a:t>
            </a:r>
            <a:r>
              <a:rPr lang="en-US" dirty="0" err="1"/>
              <a:t>QoS</a:t>
            </a:r>
            <a:r>
              <a:rPr lang="en-US" dirty="0"/>
              <a:t>) in MQTT, let’s delve into the inner workings of </a:t>
            </a:r>
            <a:r>
              <a:rPr lang="en-US" dirty="0" err="1"/>
              <a:t>QoS</a:t>
            </a:r>
            <a:r>
              <a:rPr lang="en-US" dirty="0"/>
              <a:t> and explore how it operates to ensure reliable message delivery in varying network conditions.</a:t>
            </a:r>
          </a:p>
        </p:txBody>
      </p:sp>
    </p:spTree>
    <p:extLst>
      <p:ext uri="{BB962C8B-B14F-4D97-AF65-F5344CB8AC3E}">
        <p14:creationId xmlns:p14="http://schemas.microsoft.com/office/powerpoint/2010/main" val="35109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b="1" dirty="0"/>
              <a:t>How does </a:t>
            </a:r>
            <a:r>
              <a:rPr lang="en-US" sz="2800" b="1" dirty="0" err="1"/>
              <a:t>QoS</a:t>
            </a:r>
            <a:r>
              <a:rPr lang="en-US" sz="2800" b="1" dirty="0"/>
              <a:t> 0 work in MQTT?</a:t>
            </a:r>
          </a:p>
        </p:txBody>
      </p:sp>
      <p:sp>
        <p:nvSpPr>
          <p:cNvPr id="5" name="Rectangle 4"/>
          <p:cNvSpPr/>
          <p:nvPr/>
        </p:nvSpPr>
        <p:spPr>
          <a:xfrm>
            <a:off x="279913" y="1519026"/>
            <a:ext cx="5511287" cy="2585323"/>
          </a:xfrm>
          <a:prstGeom prst="rect">
            <a:avLst/>
          </a:prstGeom>
        </p:spPr>
        <p:txBody>
          <a:bodyPr wrap="square">
            <a:spAutoFit/>
          </a:bodyPr>
          <a:lstStyle/>
          <a:p>
            <a:pPr algn="just"/>
            <a:r>
              <a:rPr lang="en-US" dirty="0"/>
              <a:t>At the lowest level, </a:t>
            </a:r>
            <a:r>
              <a:rPr lang="en-US" dirty="0" err="1"/>
              <a:t>QoS</a:t>
            </a:r>
            <a:r>
              <a:rPr lang="en-US" dirty="0"/>
              <a:t> 0 in MQTT offers a best-effort delivery mechanism where the sender does not expect an acknowledgment or guarantee of message delivery. This means that the recipient does not acknowledge receiving the message, and the sender does not store or re-transmit it. </a:t>
            </a:r>
            <a:r>
              <a:rPr lang="en-US" dirty="0" err="1"/>
              <a:t>QoS</a:t>
            </a:r>
            <a:r>
              <a:rPr lang="en-US" dirty="0"/>
              <a:t> 0, commonly called “fire and forget,” functions akin to the underlying TCP protocol, where the message is sent without further follow-up or confirmation.</a:t>
            </a:r>
          </a:p>
        </p:txBody>
      </p:sp>
      <p:sp>
        <p:nvSpPr>
          <p:cNvPr id="6" name="Rectangle 5"/>
          <p:cNvSpPr/>
          <p:nvPr/>
        </p:nvSpPr>
        <p:spPr>
          <a:xfrm>
            <a:off x="6329081" y="564919"/>
            <a:ext cx="4659640" cy="954107"/>
          </a:xfrm>
          <a:prstGeom prst="rect">
            <a:avLst/>
          </a:prstGeom>
        </p:spPr>
        <p:txBody>
          <a:bodyPr wrap="square">
            <a:spAutoFit/>
          </a:bodyPr>
          <a:lstStyle/>
          <a:p>
            <a:r>
              <a:rPr lang="en-US" sz="2800" b="1" dirty="0"/>
              <a:t>How does </a:t>
            </a:r>
            <a:r>
              <a:rPr lang="en-US" sz="2800" b="1" dirty="0" err="1"/>
              <a:t>QoS</a:t>
            </a:r>
            <a:r>
              <a:rPr lang="en-US" sz="2800" b="1" dirty="0"/>
              <a:t> 1 work in MQTT?</a:t>
            </a:r>
          </a:p>
        </p:txBody>
      </p:sp>
      <p:sp>
        <p:nvSpPr>
          <p:cNvPr id="7" name="Rectangle 6"/>
          <p:cNvSpPr/>
          <p:nvPr/>
        </p:nvSpPr>
        <p:spPr>
          <a:xfrm>
            <a:off x="6329081" y="1519026"/>
            <a:ext cx="5701553" cy="2308324"/>
          </a:xfrm>
          <a:prstGeom prst="rect">
            <a:avLst/>
          </a:prstGeom>
        </p:spPr>
        <p:txBody>
          <a:bodyPr wrap="square">
            <a:spAutoFit/>
          </a:bodyPr>
          <a:lstStyle/>
          <a:p>
            <a:pPr algn="just"/>
            <a:r>
              <a:rPr lang="en-US" dirty="0" smtClean="0"/>
              <a:t>In </a:t>
            </a:r>
            <a:r>
              <a:rPr lang="en-US" dirty="0" err="1"/>
              <a:t>QoS</a:t>
            </a:r>
            <a:r>
              <a:rPr lang="en-US" dirty="0"/>
              <a:t> 1 of MQTT, the focus is on ensuring message delivery at least once to the receiver. When a message is published with </a:t>
            </a:r>
            <a:r>
              <a:rPr lang="en-US" dirty="0" err="1"/>
              <a:t>QoS</a:t>
            </a:r>
            <a:r>
              <a:rPr lang="en-US" dirty="0"/>
              <a:t> 1, the sender keeps a copy of the message until it receives a PUBACK packet from the receiver, confirming the successful receipt. If the sender doesn’t receive the PUBACK packet within a reasonable time frame, it re-transmits the message to ensure its delivery.</a:t>
            </a:r>
          </a:p>
        </p:txBody>
      </p:sp>
      <p:pic>
        <p:nvPicPr>
          <p:cNvPr id="3" name="Picture 2"/>
          <p:cNvPicPr>
            <a:picLocks noChangeAspect="1"/>
          </p:cNvPicPr>
          <p:nvPr/>
        </p:nvPicPr>
        <p:blipFill>
          <a:blip r:embed="rId2"/>
          <a:stretch>
            <a:fillRect/>
          </a:stretch>
        </p:blipFill>
        <p:spPr>
          <a:xfrm>
            <a:off x="665395" y="4587982"/>
            <a:ext cx="4139687" cy="1455359"/>
          </a:xfrm>
          <a:prstGeom prst="rect">
            <a:avLst/>
          </a:prstGeom>
        </p:spPr>
      </p:pic>
      <p:sp>
        <p:nvSpPr>
          <p:cNvPr id="8" name="Rectangle 7"/>
          <p:cNvSpPr/>
          <p:nvPr/>
        </p:nvSpPr>
        <p:spPr>
          <a:xfrm>
            <a:off x="723384" y="6157642"/>
            <a:ext cx="4624343" cy="369332"/>
          </a:xfrm>
          <a:prstGeom prst="rect">
            <a:avLst/>
          </a:prstGeom>
        </p:spPr>
        <p:txBody>
          <a:bodyPr wrap="none">
            <a:spAutoFit/>
          </a:bodyPr>
          <a:lstStyle/>
          <a:p>
            <a:r>
              <a:rPr lang="en-US" dirty="0"/>
              <a:t>Quality of Service level 0: delivery at most once</a:t>
            </a:r>
          </a:p>
        </p:txBody>
      </p:sp>
      <p:pic>
        <p:nvPicPr>
          <p:cNvPr id="9" name="Picture 8"/>
          <p:cNvPicPr>
            <a:picLocks noChangeAspect="1"/>
          </p:cNvPicPr>
          <p:nvPr/>
        </p:nvPicPr>
        <p:blipFill>
          <a:blip r:embed="rId3"/>
          <a:stretch>
            <a:fillRect/>
          </a:stretch>
        </p:blipFill>
        <p:spPr>
          <a:xfrm>
            <a:off x="6329081" y="4104349"/>
            <a:ext cx="5195546" cy="1826559"/>
          </a:xfrm>
          <a:prstGeom prst="rect">
            <a:avLst/>
          </a:prstGeom>
        </p:spPr>
      </p:pic>
      <p:sp>
        <p:nvSpPr>
          <p:cNvPr id="10" name="Rectangle 9"/>
          <p:cNvSpPr/>
          <p:nvPr/>
        </p:nvSpPr>
        <p:spPr>
          <a:xfrm>
            <a:off x="6881311" y="6133846"/>
            <a:ext cx="4597092" cy="369332"/>
          </a:xfrm>
          <a:prstGeom prst="rect">
            <a:avLst/>
          </a:prstGeom>
        </p:spPr>
        <p:txBody>
          <a:bodyPr wrap="none">
            <a:spAutoFit/>
          </a:bodyPr>
          <a:lstStyle/>
          <a:p>
            <a:r>
              <a:rPr lang="en-US" dirty="0"/>
              <a:t>Quality of Service level 1: delivery at least once</a:t>
            </a:r>
          </a:p>
        </p:txBody>
      </p:sp>
    </p:spTree>
    <p:extLst>
      <p:ext uri="{BB962C8B-B14F-4D97-AF65-F5344CB8AC3E}">
        <p14:creationId xmlns:p14="http://schemas.microsoft.com/office/powerpoint/2010/main" val="34198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518" y="556736"/>
            <a:ext cx="5342964" cy="1477328"/>
          </a:xfrm>
          <a:prstGeom prst="rect">
            <a:avLst/>
          </a:prstGeom>
        </p:spPr>
        <p:txBody>
          <a:bodyPr wrap="square">
            <a:spAutoFit/>
          </a:bodyPr>
          <a:lstStyle/>
          <a:p>
            <a:pPr algn="just"/>
            <a:r>
              <a:rPr lang="en-US" dirty="0"/>
              <a:t>Upon receiving the message, the receiver can process it immediately. For example, if the receiver is an MQTT broker, it distributes the message to all subscribing clients and responds with a PUBACK packet to acknowledge the receipt of the message.</a:t>
            </a:r>
          </a:p>
        </p:txBody>
      </p:sp>
      <p:pic>
        <p:nvPicPr>
          <p:cNvPr id="3" name="Picture 2"/>
          <p:cNvPicPr>
            <a:picLocks noChangeAspect="1"/>
          </p:cNvPicPr>
          <p:nvPr/>
        </p:nvPicPr>
        <p:blipFill>
          <a:blip r:embed="rId2"/>
          <a:stretch>
            <a:fillRect/>
          </a:stretch>
        </p:blipFill>
        <p:spPr>
          <a:xfrm>
            <a:off x="857810" y="2455489"/>
            <a:ext cx="4667250" cy="2771775"/>
          </a:xfrm>
          <a:prstGeom prst="rect">
            <a:avLst/>
          </a:prstGeom>
        </p:spPr>
      </p:pic>
      <p:sp>
        <p:nvSpPr>
          <p:cNvPr id="4" name="Rectangle 3"/>
          <p:cNvSpPr/>
          <p:nvPr/>
        </p:nvSpPr>
        <p:spPr>
          <a:xfrm>
            <a:off x="6101848" y="556736"/>
            <a:ext cx="3396571" cy="523220"/>
          </a:xfrm>
          <a:prstGeom prst="rect">
            <a:avLst/>
          </a:prstGeom>
        </p:spPr>
        <p:txBody>
          <a:bodyPr wrap="none">
            <a:spAutoFit/>
          </a:bodyPr>
          <a:lstStyle/>
          <a:p>
            <a:r>
              <a:rPr lang="en-US" sz="2800" dirty="0"/>
              <a:t>MQTT PUBACK packet</a:t>
            </a:r>
          </a:p>
        </p:txBody>
      </p:sp>
      <p:sp>
        <p:nvSpPr>
          <p:cNvPr id="5" name="Rectangle 4"/>
          <p:cNvSpPr/>
          <p:nvPr/>
        </p:nvSpPr>
        <p:spPr>
          <a:xfrm>
            <a:off x="6096000" y="1295400"/>
            <a:ext cx="6096000" cy="3416320"/>
          </a:xfrm>
          <a:prstGeom prst="rect">
            <a:avLst/>
          </a:prstGeom>
        </p:spPr>
        <p:txBody>
          <a:bodyPr>
            <a:spAutoFit/>
          </a:bodyPr>
          <a:lstStyle/>
          <a:p>
            <a:pPr algn="just"/>
            <a:r>
              <a:rPr lang="en-US" dirty="0"/>
              <a:t>It’s important to note that in </a:t>
            </a:r>
            <a:r>
              <a:rPr lang="en-US" dirty="0" err="1"/>
              <a:t>QoS</a:t>
            </a:r>
            <a:r>
              <a:rPr lang="en-US" dirty="0"/>
              <a:t> 1, if the publishing client sends the same message again, it sets a duplicate (DUP) flag. However, this flag is used for internal purposes and is not processed by the broker or client. Regardless of the DUP flag, the receiver still sends a PUBACK packet to acknowledge the receipt of the message, ensuring the sender is aware of the successful delivery.</a:t>
            </a:r>
          </a:p>
          <a:p>
            <a:pPr algn="just"/>
            <a:endParaRPr lang="en-US" dirty="0"/>
          </a:p>
          <a:p>
            <a:pPr algn="just"/>
            <a:r>
              <a:rPr lang="en-US" dirty="0"/>
              <a:t>This approach of </a:t>
            </a:r>
            <a:r>
              <a:rPr lang="en-US" dirty="0" err="1"/>
              <a:t>QoS</a:t>
            </a:r>
            <a:r>
              <a:rPr lang="en-US" dirty="0"/>
              <a:t> 1 strikes a balance between reliability and efficiency, guaranteeing that the message reaches the receiver at least once while allowing for potential duplicates to be handled appropriately.</a:t>
            </a:r>
          </a:p>
        </p:txBody>
      </p:sp>
    </p:spTree>
    <p:extLst>
      <p:ext uri="{BB962C8B-B14F-4D97-AF65-F5344CB8AC3E}">
        <p14:creationId xmlns:p14="http://schemas.microsoft.com/office/powerpoint/2010/main" val="203816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b="1" dirty="0"/>
              <a:t>How does </a:t>
            </a:r>
            <a:r>
              <a:rPr lang="en-US" sz="2800" b="1" dirty="0" err="1"/>
              <a:t>QoS</a:t>
            </a:r>
            <a:r>
              <a:rPr lang="en-US" sz="2800" b="1" dirty="0"/>
              <a:t> 2 work in MQTT?</a:t>
            </a:r>
          </a:p>
        </p:txBody>
      </p:sp>
      <p:sp>
        <p:nvSpPr>
          <p:cNvPr id="5" name="Rectangle 4"/>
          <p:cNvSpPr/>
          <p:nvPr/>
        </p:nvSpPr>
        <p:spPr>
          <a:xfrm>
            <a:off x="279912" y="1282436"/>
            <a:ext cx="5511287" cy="1200329"/>
          </a:xfrm>
          <a:prstGeom prst="rect">
            <a:avLst/>
          </a:prstGeom>
        </p:spPr>
        <p:txBody>
          <a:bodyPr wrap="square">
            <a:spAutoFit/>
          </a:bodyPr>
          <a:lstStyle/>
          <a:p>
            <a:pPr algn="just"/>
            <a:r>
              <a:rPr lang="en-US" dirty="0" err="1"/>
              <a:t>QoS</a:t>
            </a:r>
            <a:r>
              <a:rPr lang="en-US" dirty="0"/>
              <a:t> 2 offers the highest level of service in MQTT, ensuring that each message is delivered exactly once to the intended recipients. To achieve this, </a:t>
            </a:r>
            <a:r>
              <a:rPr lang="en-US" dirty="0" err="1"/>
              <a:t>QoS</a:t>
            </a:r>
            <a:r>
              <a:rPr lang="en-US" dirty="0"/>
              <a:t> 2 involves a four-part handshake between the sender and receiver.</a:t>
            </a:r>
          </a:p>
        </p:txBody>
      </p:sp>
      <p:sp>
        <p:nvSpPr>
          <p:cNvPr id="7" name="Rectangle 6"/>
          <p:cNvSpPr/>
          <p:nvPr/>
        </p:nvSpPr>
        <p:spPr>
          <a:xfrm>
            <a:off x="6364939" y="1282436"/>
            <a:ext cx="5701553" cy="2031325"/>
          </a:xfrm>
          <a:prstGeom prst="rect">
            <a:avLst/>
          </a:prstGeom>
        </p:spPr>
        <p:txBody>
          <a:bodyPr wrap="square">
            <a:spAutoFit/>
          </a:bodyPr>
          <a:lstStyle/>
          <a:p>
            <a:pPr algn="just"/>
            <a:r>
              <a:rPr lang="en-US" dirty="0"/>
              <a:t>When a receiver gets a </a:t>
            </a:r>
            <a:r>
              <a:rPr lang="en-US" dirty="0" err="1"/>
              <a:t>QoS</a:t>
            </a:r>
            <a:r>
              <a:rPr lang="en-US" dirty="0"/>
              <a:t> 2 PUBLISH packet from a sender, it processes the publish message accordingly and replies to the sender with a </a:t>
            </a:r>
            <a:r>
              <a:rPr lang="en-US" u="sng" dirty="0">
                <a:hlinkClick r:id="rId2"/>
              </a:rPr>
              <a:t>PUBREC</a:t>
            </a:r>
            <a:r>
              <a:rPr lang="en-US" dirty="0"/>
              <a:t> packet that acknowledges the PUBLISH packet. If the sender does not get a PUBREC packet from the receiver, it sends the PUBLISH packet again with a duplicate (DUP) flag until it receives an acknowledgment.</a:t>
            </a:r>
          </a:p>
        </p:txBody>
      </p:sp>
      <p:pic>
        <p:nvPicPr>
          <p:cNvPr id="2" name="Picture 1"/>
          <p:cNvPicPr>
            <a:picLocks noChangeAspect="1"/>
          </p:cNvPicPr>
          <p:nvPr/>
        </p:nvPicPr>
        <p:blipFill>
          <a:blip r:embed="rId3"/>
          <a:stretch>
            <a:fillRect/>
          </a:stretch>
        </p:blipFill>
        <p:spPr>
          <a:xfrm>
            <a:off x="279912" y="2482765"/>
            <a:ext cx="5791200" cy="2035969"/>
          </a:xfrm>
          <a:prstGeom prst="rect">
            <a:avLst/>
          </a:prstGeom>
        </p:spPr>
      </p:pic>
      <p:sp>
        <p:nvSpPr>
          <p:cNvPr id="3" name="Rectangle 2"/>
          <p:cNvSpPr/>
          <p:nvPr/>
        </p:nvSpPr>
        <p:spPr>
          <a:xfrm>
            <a:off x="598111" y="4607523"/>
            <a:ext cx="5193088" cy="369332"/>
          </a:xfrm>
          <a:prstGeom prst="rect">
            <a:avLst/>
          </a:prstGeom>
        </p:spPr>
        <p:txBody>
          <a:bodyPr wrap="none">
            <a:spAutoFit/>
          </a:bodyPr>
          <a:lstStyle/>
          <a:p>
            <a:r>
              <a:rPr lang="en-US" dirty="0"/>
              <a:t>MQTT Quality of Service level 2: delivery exactly once</a:t>
            </a:r>
          </a:p>
        </p:txBody>
      </p:sp>
      <p:pic>
        <p:nvPicPr>
          <p:cNvPr id="8" name="Picture 7"/>
          <p:cNvPicPr>
            <a:picLocks noChangeAspect="1"/>
          </p:cNvPicPr>
          <p:nvPr/>
        </p:nvPicPr>
        <p:blipFill>
          <a:blip r:embed="rId4"/>
          <a:stretch>
            <a:fillRect/>
          </a:stretch>
        </p:blipFill>
        <p:spPr>
          <a:xfrm>
            <a:off x="6505575" y="3500749"/>
            <a:ext cx="4667250" cy="2771775"/>
          </a:xfrm>
          <a:prstGeom prst="rect">
            <a:avLst/>
          </a:prstGeom>
        </p:spPr>
      </p:pic>
    </p:spTree>
    <p:extLst>
      <p:ext uri="{BB962C8B-B14F-4D97-AF65-F5344CB8AC3E}">
        <p14:creationId xmlns:p14="http://schemas.microsoft.com/office/powerpoint/2010/main" val="153755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507" y="341583"/>
            <a:ext cx="3374450" cy="523220"/>
          </a:xfrm>
          <a:prstGeom prst="rect">
            <a:avLst/>
          </a:prstGeom>
        </p:spPr>
        <p:txBody>
          <a:bodyPr wrap="none">
            <a:spAutoFit/>
          </a:bodyPr>
          <a:lstStyle/>
          <a:p>
            <a:r>
              <a:rPr lang="en-US" sz="2800" dirty="0"/>
              <a:t>MQTT </a:t>
            </a:r>
            <a:r>
              <a:rPr lang="en-US" sz="2800" dirty="0" smtClean="0"/>
              <a:t>PUBREC </a:t>
            </a:r>
            <a:r>
              <a:rPr lang="en-US" sz="2800" dirty="0"/>
              <a:t>packet</a:t>
            </a:r>
          </a:p>
        </p:txBody>
      </p:sp>
      <p:sp>
        <p:nvSpPr>
          <p:cNvPr id="5" name="Rectangle 4"/>
          <p:cNvSpPr/>
          <p:nvPr/>
        </p:nvSpPr>
        <p:spPr>
          <a:xfrm>
            <a:off x="340659" y="1080247"/>
            <a:ext cx="5665694" cy="1754326"/>
          </a:xfrm>
          <a:prstGeom prst="rect">
            <a:avLst/>
          </a:prstGeom>
        </p:spPr>
        <p:txBody>
          <a:bodyPr wrap="square">
            <a:spAutoFit/>
          </a:bodyPr>
          <a:lstStyle/>
          <a:p>
            <a:pPr algn="just"/>
            <a:r>
              <a:rPr lang="en-US" dirty="0"/>
              <a:t>Once the sender receives a PUBREC packet from the receiver, the sender can safely discard the initial PUBLISH packet. The sender stores the PUBREC packet from the receiver and responds with a </a:t>
            </a:r>
            <a:r>
              <a:rPr lang="en-US" u="sng" dirty="0">
                <a:hlinkClick r:id="rId2"/>
              </a:rPr>
              <a:t>PUBREL</a:t>
            </a:r>
            <a:r>
              <a:rPr lang="en-US" dirty="0"/>
              <a:t> packet, the receiver discards all stored states and replies with a PUBCOMP packet.</a:t>
            </a:r>
          </a:p>
        </p:txBody>
      </p:sp>
      <p:pic>
        <p:nvPicPr>
          <p:cNvPr id="6" name="Picture 5"/>
          <p:cNvPicPr>
            <a:picLocks noChangeAspect="1"/>
          </p:cNvPicPr>
          <p:nvPr/>
        </p:nvPicPr>
        <p:blipFill>
          <a:blip r:embed="rId3"/>
          <a:stretch>
            <a:fillRect/>
          </a:stretch>
        </p:blipFill>
        <p:spPr>
          <a:xfrm>
            <a:off x="553011" y="2773019"/>
            <a:ext cx="4667250" cy="2771775"/>
          </a:xfrm>
          <a:prstGeom prst="rect">
            <a:avLst/>
          </a:prstGeom>
        </p:spPr>
      </p:pic>
      <p:sp>
        <p:nvSpPr>
          <p:cNvPr id="7" name="Rectangle 6"/>
          <p:cNvSpPr/>
          <p:nvPr/>
        </p:nvSpPr>
        <p:spPr>
          <a:xfrm>
            <a:off x="6218705" y="496541"/>
            <a:ext cx="3327706" cy="523220"/>
          </a:xfrm>
          <a:prstGeom prst="rect">
            <a:avLst/>
          </a:prstGeom>
        </p:spPr>
        <p:txBody>
          <a:bodyPr wrap="none">
            <a:spAutoFit/>
          </a:bodyPr>
          <a:lstStyle/>
          <a:p>
            <a:r>
              <a:rPr lang="en-US" sz="2800" dirty="0"/>
              <a:t>MQTT PUBREL Packet</a:t>
            </a:r>
          </a:p>
        </p:txBody>
      </p:sp>
      <p:sp>
        <p:nvSpPr>
          <p:cNvPr id="8" name="Rectangle 7"/>
          <p:cNvSpPr/>
          <p:nvPr/>
        </p:nvSpPr>
        <p:spPr>
          <a:xfrm>
            <a:off x="6218705" y="1080247"/>
            <a:ext cx="5722283" cy="3416320"/>
          </a:xfrm>
          <a:prstGeom prst="rect">
            <a:avLst/>
          </a:prstGeom>
        </p:spPr>
        <p:txBody>
          <a:bodyPr wrap="square">
            <a:spAutoFit/>
          </a:bodyPr>
          <a:lstStyle/>
          <a:p>
            <a:pPr algn="just"/>
            <a:r>
              <a:rPr lang="en-US" dirty="0"/>
              <a:t>After the receiver gets the PUBREL packet, it can discard all stored states and answer with a PUBCOMP packet (the same is true when the sender receives the PUBCOMP). Until the receiver completes processing and sends the PUBCOMP packet back to the sender, the receiver stores a reference to the packet identifier of the original PUBLISH packet. This step is important to avoid processing the message a second time.</a:t>
            </a:r>
          </a:p>
          <a:p>
            <a:pPr algn="just"/>
            <a:endParaRPr lang="en-US" dirty="0"/>
          </a:p>
          <a:p>
            <a:pPr algn="just"/>
            <a:r>
              <a:rPr lang="en-US" dirty="0"/>
              <a:t>After the sender receives the PUBCOMP packet, the packet identifier of the published message becomes available for reuse.</a:t>
            </a:r>
          </a:p>
        </p:txBody>
      </p:sp>
      <p:pic>
        <p:nvPicPr>
          <p:cNvPr id="9" name="Picture 8"/>
          <p:cNvPicPr>
            <a:picLocks noChangeAspect="1"/>
          </p:cNvPicPr>
          <p:nvPr/>
        </p:nvPicPr>
        <p:blipFill>
          <a:blip r:embed="rId4"/>
          <a:stretch>
            <a:fillRect/>
          </a:stretch>
        </p:blipFill>
        <p:spPr>
          <a:xfrm>
            <a:off x="6508376" y="4496567"/>
            <a:ext cx="3881158" cy="2304933"/>
          </a:xfrm>
          <a:prstGeom prst="rect">
            <a:avLst/>
          </a:prstGeom>
        </p:spPr>
      </p:pic>
    </p:spTree>
    <p:extLst>
      <p:ext uri="{BB962C8B-B14F-4D97-AF65-F5344CB8AC3E}">
        <p14:creationId xmlns:p14="http://schemas.microsoft.com/office/powerpoint/2010/main" val="18706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523220"/>
          </a:xfrm>
          <a:prstGeom prst="rect">
            <a:avLst/>
          </a:prstGeom>
        </p:spPr>
        <p:txBody>
          <a:bodyPr wrap="square">
            <a:spAutoFit/>
          </a:bodyPr>
          <a:lstStyle/>
          <a:p>
            <a:r>
              <a:rPr lang="en-US" sz="2800" i="1" dirty="0"/>
              <a:t>MQTT PUBCOMP Packet</a:t>
            </a:r>
            <a:endParaRPr lang="en-US" sz="2800" dirty="0"/>
          </a:p>
        </p:txBody>
      </p:sp>
      <p:sp>
        <p:nvSpPr>
          <p:cNvPr id="5" name="Rectangle 4"/>
          <p:cNvSpPr/>
          <p:nvPr/>
        </p:nvSpPr>
        <p:spPr>
          <a:xfrm>
            <a:off x="279912" y="1282436"/>
            <a:ext cx="5511287" cy="2862322"/>
          </a:xfrm>
          <a:prstGeom prst="rect">
            <a:avLst/>
          </a:prstGeom>
        </p:spPr>
        <p:txBody>
          <a:bodyPr wrap="square">
            <a:spAutoFit/>
          </a:bodyPr>
          <a:lstStyle/>
          <a:p>
            <a:pPr algn="just"/>
            <a:r>
              <a:rPr lang="en-US" dirty="0"/>
              <a:t>When the </a:t>
            </a:r>
            <a:r>
              <a:rPr lang="en-US" dirty="0" err="1"/>
              <a:t>QoS</a:t>
            </a:r>
            <a:r>
              <a:rPr lang="en-US" dirty="0"/>
              <a:t> 2 flow is complete, both parties are sure that the message is delivered and the sender has confirmation of the delivery.</a:t>
            </a:r>
          </a:p>
          <a:p>
            <a:pPr algn="just"/>
            <a:endParaRPr lang="en-US" dirty="0"/>
          </a:p>
          <a:p>
            <a:pPr algn="just"/>
            <a:r>
              <a:rPr lang="en-US" dirty="0"/>
              <a:t>If a packet gets lost along the way, the sender is responsible to retransmit the message within a reasonable amount of time. This is equally true if the sender is an MQTT client or an MQTT broker. The recipient has the responsibility to respond to each command message accordingly.</a:t>
            </a:r>
          </a:p>
        </p:txBody>
      </p:sp>
      <p:sp>
        <p:nvSpPr>
          <p:cNvPr id="6" name="Rectangle 5"/>
          <p:cNvSpPr/>
          <p:nvPr/>
        </p:nvSpPr>
        <p:spPr>
          <a:xfrm>
            <a:off x="6329081" y="134031"/>
            <a:ext cx="4659640" cy="1384995"/>
          </a:xfrm>
          <a:prstGeom prst="rect">
            <a:avLst/>
          </a:prstGeom>
        </p:spPr>
        <p:txBody>
          <a:bodyPr wrap="square">
            <a:spAutoFit/>
          </a:bodyPr>
          <a:lstStyle/>
          <a:p>
            <a:r>
              <a:rPr lang="en-US" sz="2800" dirty="0"/>
              <a:t>What are the Key Considerations for </a:t>
            </a:r>
            <a:r>
              <a:rPr lang="en-US" sz="2800" dirty="0" err="1"/>
              <a:t>QoS</a:t>
            </a:r>
            <a:r>
              <a:rPr lang="en-US" sz="2800" dirty="0"/>
              <a:t> in MQTT?</a:t>
            </a:r>
          </a:p>
        </p:txBody>
      </p:sp>
      <p:sp>
        <p:nvSpPr>
          <p:cNvPr id="7" name="Rectangle 6"/>
          <p:cNvSpPr/>
          <p:nvPr/>
        </p:nvSpPr>
        <p:spPr>
          <a:xfrm>
            <a:off x="6329081" y="1519026"/>
            <a:ext cx="5701553" cy="646331"/>
          </a:xfrm>
          <a:prstGeom prst="rect">
            <a:avLst/>
          </a:prstGeom>
        </p:spPr>
        <p:txBody>
          <a:bodyPr wrap="square">
            <a:spAutoFit/>
          </a:bodyPr>
          <a:lstStyle/>
          <a:p>
            <a:pPr algn="just"/>
            <a:r>
              <a:rPr lang="en-US" dirty="0"/>
              <a:t>While understanding </a:t>
            </a:r>
            <a:r>
              <a:rPr lang="en-US" dirty="0" err="1"/>
              <a:t>QoS</a:t>
            </a:r>
            <a:r>
              <a:rPr lang="en-US" dirty="0"/>
              <a:t> in MQTT, there are several important aspects to keep in mind:</a:t>
            </a:r>
          </a:p>
        </p:txBody>
      </p:sp>
      <p:sp>
        <p:nvSpPr>
          <p:cNvPr id="2" name="Rectangle 1"/>
          <p:cNvSpPr/>
          <p:nvPr/>
        </p:nvSpPr>
        <p:spPr>
          <a:xfrm>
            <a:off x="6400797" y="2344265"/>
            <a:ext cx="1948739" cy="369332"/>
          </a:xfrm>
          <a:prstGeom prst="rect">
            <a:avLst/>
          </a:prstGeom>
        </p:spPr>
        <p:txBody>
          <a:bodyPr wrap="none">
            <a:spAutoFit/>
          </a:bodyPr>
          <a:lstStyle/>
          <a:p>
            <a:r>
              <a:rPr lang="en-US" dirty="0"/>
              <a:t>Downgrade of </a:t>
            </a:r>
            <a:r>
              <a:rPr lang="en-US" dirty="0" err="1"/>
              <a:t>QoS</a:t>
            </a:r>
            <a:endParaRPr lang="en-US" dirty="0"/>
          </a:p>
        </p:txBody>
      </p:sp>
      <p:sp>
        <p:nvSpPr>
          <p:cNvPr id="3" name="Rectangle 2"/>
          <p:cNvSpPr/>
          <p:nvPr/>
        </p:nvSpPr>
        <p:spPr>
          <a:xfrm>
            <a:off x="6329081" y="2834229"/>
            <a:ext cx="5540190" cy="2308324"/>
          </a:xfrm>
          <a:prstGeom prst="rect">
            <a:avLst/>
          </a:prstGeom>
        </p:spPr>
        <p:txBody>
          <a:bodyPr wrap="square">
            <a:spAutoFit/>
          </a:bodyPr>
          <a:lstStyle/>
          <a:p>
            <a:pPr algn="just"/>
            <a:r>
              <a:rPr lang="en-US" dirty="0"/>
              <a:t>The </a:t>
            </a:r>
            <a:r>
              <a:rPr lang="en-US" dirty="0" err="1"/>
              <a:t>QoS</a:t>
            </a:r>
            <a:r>
              <a:rPr lang="en-US" dirty="0"/>
              <a:t> levels defined by the sender and receiver can differ. The client sending the message to the broker defines the </a:t>
            </a:r>
            <a:r>
              <a:rPr lang="en-US" dirty="0" err="1"/>
              <a:t>QoS</a:t>
            </a:r>
            <a:r>
              <a:rPr lang="en-US" dirty="0"/>
              <a:t> level, while the broker uses the </a:t>
            </a:r>
            <a:r>
              <a:rPr lang="en-US" dirty="0" err="1"/>
              <a:t>QoS</a:t>
            </a:r>
            <a:r>
              <a:rPr lang="en-US" dirty="0"/>
              <a:t> defined by the receiver during subscription. For example, if the sender uses </a:t>
            </a:r>
            <a:r>
              <a:rPr lang="en-US" dirty="0" err="1"/>
              <a:t>QoS</a:t>
            </a:r>
            <a:r>
              <a:rPr lang="en-US" dirty="0"/>
              <a:t> 2 and the receiver subscribes with </a:t>
            </a:r>
            <a:r>
              <a:rPr lang="en-US" dirty="0" err="1"/>
              <a:t>QoS</a:t>
            </a:r>
            <a:r>
              <a:rPr lang="en-US" dirty="0"/>
              <a:t> 1, the broker delivers the message to the receiver with </a:t>
            </a:r>
            <a:r>
              <a:rPr lang="en-US" dirty="0" err="1"/>
              <a:t>QoS</a:t>
            </a:r>
            <a:r>
              <a:rPr lang="en-US" dirty="0"/>
              <a:t> 1. This can result in multiple deliveries of the same message to the receiver.</a:t>
            </a:r>
          </a:p>
        </p:txBody>
      </p:sp>
    </p:spTree>
    <p:extLst>
      <p:ext uri="{BB962C8B-B14F-4D97-AF65-F5344CB8AC3E}">
        <p14:creationId xmlns:p14="http://schemas.microsoft.com/office/powerpoint/2010/main" val="2291592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10" y="285981"/>
            <a:ext cx="4389920" cy="954107"/>
          </a:xfrm>
          <a:prstGeom prst="rect">
            <a:avLst/>
          </a:prstGeom>
        </p:spPr>
        <p:txBody>
          <a:bodyPr wrap="square">
            <a:spAutoFit/>
          </a:bodyPr>
          <a:lstStyle/>
          <a:p>
            <a:r>
              <a:rPr lang="en-US" sz="2800" dirty="0"/>
              <a:t>Packet identifiers are unique per client</a:t>
            </a:r>
          </a:p>
        </p:txBody>
      </p:sp>
      <p:sp>
        <p:nvSpPr>
          <p:cNvPr id="3" name="Rectangle 2"/>
          <p:cNvSpPr/>
          <p:nvPr/>
        </p:nvSpPr>
        <p:spPr>
          <a:xfrm>
            <a:off x="200010" y="1391362"/>
            <a:ext cx="5483614" cy="2308324"/>
          </a:xfrm>
          <a:prstGeom prst="rect">
            <a:avLst/>
          </a:prstGeom>
        </p:spPr>
        <p:txBody>
          <a:bodyPr wrap="square">
            <a:spAutoFit/>
          </a:bodyPr>
          <a:lstStyle/>
          <a:p>
            <a:pPr algn="just"/>
            <a:r>
              <a:rPr lang="en-US" dirty="0"/>
              <a:t>Packet identifiers used for </a:t>
            </a:r>
            <a:r>
              <a:rPr lang="en-US" dirty="0" err="1"/>
              <a:t>QoS</a:t>
            </a:r>
            <a:r>
              <a:rPr lang="en-US" dirty="0"/>
              <a:t> 1 and 2 are unique between a specific client and a broker within an interaction. However, they are not unique across all clients. Once a flow is complete, the packet identifier becomes available for reuse. This is why the packet identifier does not need to exceed 65535 , as it is unrealistic for a client to send more messages than that without completing an interaction</a:t>
            </a:r>
          </a:p>
        </p:txBody>
      </p:sp>
      <p:sp>
        <p:nvSpPr>
          <p:cNvPr id="4" name="Rectangle 3"/>
          <p:cNvSpPr/>
          <p:nvPr/>
        </p:nvSpPr>
        <p:spPr>
          <a:xfrm>
            <a:off x="5970494" y="439868"/>
            <a:ext cx="6096000" cy="954107"/>
          </a:xfrm>
          <a:prstGeom prst="rect">
            <a:avLst/>
          </a:prstGeom>
        </p:spPr>
        <p:txBody>
          <a:bodyPr>
            <a:spAutoFit/>
          </a:bodyPr>
          <a:lstStyle/>
          <a:p>
            <a:r>
              <a:rPr lang="en-US" sz="2800" dirty="0"/>
              <a:t>What are the Best Practices While Using MQTT Quality of Service (</a:t>
            </a:r>
            <a:r>
              <a:rPr lang="en-US" sz="2800" dirty="0" err="1"/>
              <a:t>QoS</a:t>
            </a:r>
            <a:r>
              <a:rPr lang="en-US" sz="2800" dirty="0"/>
              <a:t>) 0,1, &amp; 2?</a:t>
            </a:r>
          </a:p>
        </p:txBody>
      </p:sp>
      <p:sp>
        <p:nvSpPr>
          <p:cNvPr id="5" name="Rectangle 4"/>
          <p:cNvSpPr/>
          <p:nvPr/>
        </p:nvSpPr>
        <p:spPr>
          <a:xfrm>
            <a:off x="5970494" y="1391362"/>
            <a:ext cx="6096000" cy="1200329"/>
          </a:xfrm>
          <a:prstGeom prst="rect">
            <a:avLst/>
          </a:prstGeom>
        </p:spPr>
        <p:txBody>
          <a:bodyPr>
            <a:spAutoFit/>
          </a:bodyPr>
          <a:lstStyle/>
          <a:p>
            <a:r>
              <a:rPr lang="en-US" dirty="0"/>
              <a:t>We are often asked for advice about how to choose the correct </a:t>
            </a:r>
            <a:r>
              <a:rPr lang="en-US" dirty="0" err="1"/>
              <a:t>QoS</a:t>
            </a:r>
            <a:r>
              <a:rPr lang="en-US" dirty="0"/>
              <a:t> level. Selecting the appropriate </a:t>
            </a:r>
            <a:r>
              <a:rPr lang="en-US" dirty="0" err="1"/>
              <a:t>QoS</a:t>
            </a:r>
            <a:r>
              <a:rPr lang="en-US" dirty="0"/>
              <a:t> level depends on your specific use case. Here are some guidelines to help you make an informed decision:</a:t>
            </a:r>
          </a:p>
        </p:txBody>
      </p:sp>
      <p:sp>
        <p:nvSpPr>
          <p:cNvPr id="6" name="Rectangle 5"/>
          <p:cNvSpPr/>
          <p:nvPr/>
        </p:nvSpPr>
        <p:spPr>
          <a:xfrm>
            <a:off x="5988423" y="2796098"/>
            <a:ext cx="1782860" cy="369332"/>
          </a:xfrm>
          <a:prstGeom prst="rect">
            <a:avLst/>
          </a:prstGeom>
        </p:spPr>
        <p:txBody>
          <a:bodyPr wrap="none">
            <a:spAutoFit/>
          </a:bodyPr>
          <a:lstStyle/>
          <a:p>
            <a:r>
              <a:rPr lang="en-US" dirty="0"/>
              <a:t>Use </a:t>
            </a:r>
            <a:r>
              <a:rPr lang="en-US" dirty="0" err="1"/>
              <a:t>QoS</a:t>
            </a:r>
            <a:r>
              <a:rPr lang="en-US" dirty="0"/>
              <a:t> 0 when:</a:t>
            </a:r>
          </a:p>
        </p:txBody>
      </p:sp>
      <p:sp>
        <p:nvSpPr>
          <p:cNvPr id="7" name="Rectangle 6"/>
          <p:cNvSpPr/>
          <p:nvPr/>
        </p:nvSpPr>
        <p:spPr>
          <a:xfrm>
            <a:off x="5988423" y="3165430"/>
            <a:ext cx="6096000" cy="3139321"/>
          </a:xfrm>
          <a:prstGeom prst="rect">
            <a:avLst/>
          </a:prstGeom>
        </p:spPr>
        <p:txBody>
          <a:bodyPr>
            <a:spAutoFit/>
          </a:bodyPr>
          <a:lstStyle/>
          <a:p>
            <a:pPr marL="285750" indent="-285750" algn="just">
              <a:buFont typeface="Arial" panose="020B0604020202020204" pitchFamily="34" charset="0"/>
              <a:buChar char="•"/>
            </a:pPr>
            <a:r>
              <a:rPr lang="en-US" dirty="0"/>
              <a:t>You have a completely or mostly stable connection between sender and receiver. A classic use case for </a:t>
            </a:r>
            <a:r>
              <a:rPr lang="en-US" dirty="0" err="1"/>
              <a:t>QoS</a:t>
            </a:r>
            <a:r>
              <a:rPr lang="en-US" dirty="0"/>
              <a:t> 0 is connecting a test client or a front end application to an MQTT broker over a wired connection.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You don’t mind if a few messages are lost occasionally. The loss of some messages can be acceptable if the data is not that important or when data is sent at short intervals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You don’t need message queuing. Messages are only queued for disconnected clients if they have </a:t>
            </a:r>
            <a:r>
              <a:rPr lang="en-US" dirty="0" err="1"/>
              <a:t>QoS</a:t>
            </a:r>
            <a:r>
              <a:rPr lang="en-US" dirty="0"/>
              <a:t> 1 or 2</a:t>
            </a:r>
          </a:p>
        </p:txBody>
      </p:sp>
    </p:spTree>
    <p:extLst>
      <p:ext uri="{BB962C8B-B14F-4D97-AF65-F5344CB8AC3E}">
        <p14:creationId xmlns:p14="http://schemas.microsoft.com/office/powerpoint/2010/main" val="1278963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10" y="285981"/>
            <a:ext cx="4389920" cy="369332"/>
          </a:xfrm>
          <a:prstGeom prst="rect">
            <a:avLst/>
          </a:prstGeom>
        </p:spPr>
        <p:txBody>
          <a:bodyPr wrap="square">
            <a:spAutoFit/>
          </a:bodyPr>
          <a:lstStyle/>
          <a:p>
            <a:r>
              <a:rPr lang="en-US" b="1" dirty="0"/>
              <a:t>Use </a:t>
            </a:r>
            <a:r>
              <a:rPr lang="en-US" b="1" dirty="0" err="1"/>
              <a:t>QoS</a:t>
            </a:r>
            <a:r>
              <a:rPr lang="en-US" b="1" dirty="0"/>
              <a:t> 1 when:</a:t>
            </a:r>
          </a:p>
        </p:txBody>
      </p:sp>
      <p:sp>
        <p:nvSpPr>
          <p:cNvPr id="3" name="Rectangle 2"/>
          <p:cNvSpPr/>
          <p:nvPr/>
        </p:nvSpPr>
        <p:spPr>
          <a:xfrm>
            <a:off x="200010" y="684040"/>
            <a:ext cx="5483614" cy="2308324"/>
          </a:xfrm>
          <a:prstGeom prst="rect">
            <a:avLst/>
          </a:prstGeom>
        </p:spPr>
        <p:txBody>
          <a:bodyPr wrap="square">
            <a:spAutoFit/>
          </a:bodyPr>
          <a:lstStyle/>
          <a:p>
            <a:pPr marL="285750" indent="-285750" algn="just">
              <a:buFont typeface="Arial" panose="020B0604020202020204" pitchFamily="34" charset="0"/>
              <a:buChar char="•"/>
            </a:pPr>
            <a:r>
              <a:rPr lang="en-US" dirty="0"/>
              <a:t>You need to get every message and your use case can handle duplicates. </a:t>
            </a:r>
            <a:r>
              <a:rPr lang="en-US" dirty="0" err="1"/>
              <a:t>QoS</a:t>
            </a:r>
            <a:r>
              <a:rPr lang="en-US" dirty="0"/>
              <a:t> level 1 is the most frequently used service level because it guarantees the message arrives at least once but allows for multiple deliveries. Of course, your application must tolerate duplicates and be able to process them accordingly.</a:t>
            </a:r>
          </a:p>
          <a:p>
            <a:pPr marL="285750" indent="-285750" algn="just">
              <a:buFont typeface="Arial" panose="020B0604020202020204" pitchFamily="34" charset="0"/>
              <a:buChar char="•"/>
            </a:pPr>
            <a:r>
              <a:rPr lang="en-US" dirty="0"/>
              <a:t>You can’t bear the overhead of </a:t>
            </a:r>
            <a:r>
              <a:rPr lang="en-US" dirty="0" err="1"/>
              <a:t>QoS</a:t>
            </a:r>
            <a:r>
              <a:rPr lang="en-US" dirty="0"/>
              <a:t> 2. </a:t>
            </a:r>
            <a:r>
              <a:rPr lang="en-US" dirty="0" err="1"/>
              <a:t>QoS</a:t>
            </a:r>
            <a:r>
              <a:rPr lang="en-US" dirty="0"/>
              <a:t> 1 delivers messages much faster than </a:t>
            </a:r>
            <a:r>
              <a:rPr lang="en-US" dirty="0" err="1"/>
              <a:t>QoS</a:t>
            </a:r>
            <a:r>
              <a:rPr lang="en-US" dirty="0"/>
              <a:t> 2.</a:t>
            </a:r>
          </a:p>
        </p:txBody>
      </p:sp>
      <p:sp>
        <p:nvSpPr>
          <p:cNvPr id="4" name="Rectangle 3"/>
          <p:cNvSpPr/>
          <p:nvPr/>
        </p:nvSpPr>
        <p:spPr>
          <a:xfrm>
            <a:off x="5970494" y="439868"/>
            <a:ext cx="6096000" cy="369332"/>
          </a:xfrm>
          <a:prstGeom prst="rect">
            <a:avLst/>
          </a:prstGeom>
        </p:spPr>
        <p:txBody>
          <a:bodyPr>
            <a:spAutoFit/>
          </a:bodyPr>
          <a:lstStyle/>
          <a:p>
            <a:r>
              <a:rPr lang="en-US" b="1" dirty="0"/>
              <a:t>Queuing of </a:t>
            </a:r>
            <a:r>
              <a:rPr lang="en-US" b="1" dirty="0" err="1"/>
              <a:t>QoS</a:t>
            </a:r>
            <a:r>
              <a:rPr lang="en-US" b="1" dirty="0"/>
              <a:t> 1 and 2 messages</a:t>
            </a:r>
          </a:p>
        </p:txBody>
      </p:sp>
      <p:sp>
        <p:nvSpPr>
          <p:cNvPr id="5" name="Rectangle 4"/>
          <p:cNvSpPr/>
          <p:nvPr/>
        </p:nvSpPr>
        <p:spPr>
          <a:xfrm>
            <a:off x="6096000" y="971652"/>
            <a:ext cx="6096000" cy="646331"/>
          </a:xfrm>
          <a:prstGeom prst="rect">
            <a:avLst/>
          </a:prstGeom>
        </p:spPr>
        <p:txBody>
          <a:bodyPr>
            <a:spAutoFit/>
          </a:bodyPr>
          <a:lstStyle/>
          <a:p>
            <a:r>
              <a:rPr lang="en-US" dirty="0"/>
              <a:t>All messages sent with </a:t>
            </a:r>
            <a:r>
              <a:rPr lang="en-US" dirty="0" err="1"/>
              <a:t>QoS</a:t>
            </a:r>
            <a:r>
              <a:rPr lang="en-US" dirty="0"/>
              <a:t> 1 and 2 are queued for offline clients until the client is available again</a:t>
            </a:r>
          </a:p>
        </p:txBody>
      </p:sp>
      <p:sp>
        <p:nvSpPr>
          <p:cNvPr id="8" name="Rectangle 7"/>
          <p:cNvSpPr/>
          <p:nvPr/>
        </p:nvSpPr>
        <p:spPr>
          <a:xfrm>
            <a:off x="271728" y="3165430"/>
            <a:ext cx="1806905" cy="369332"/>
          </a:xfrm>
          <a:prstGeom prst="rect">
            <a:avLst/>
          </a:prstGeom>
        </p:spPr>
        <p:txBody>
          <a:bodyPr wrap="none">
            <a:spAutoFit/>
          </a:bodyPr>
          <a:lstStyle/>
          <a:p>
            <a:r>
              <a:rPr lang="en-US" b="1" dirty="0"/>
              <a:t>Use </a:t>
            </a:r>
            <a:r>
              <a:rPr lang="en-US" b="1" dirty="0" err="1"/>
              <a:t>QoS</a:t>
            </a:r>
            <a:r>
              <a:rPr lang="en-US" b="1" dirty="0"/>
              <a:t> 2 when:</a:t>
            </a:r>
          </a:p>
        </p:txBody>
      </p:sp>
      <p:sp>
        <p:nvSpPr>
          <p:cNvPr id="9" name="Rectangle 8"/>
          <p:cNvSpPr/>
          <p:nvPr/>
        </p:nvSpPr>
        <p:spPr>
          <a:xfrm>
            <a:off x="271728" y="3543185"/>
            <a:ext cx="5411896" cy="1477328"/>
          </a:xfrm>
          <a:prstGeom prst="rect">
            <a:avLst/>
          </a:prstGeom>
        </p:spPr>
        <p:txBody>
          <a:bodyPr wrap="square">
            <a:spAutoFit/>
          </a:bodyPr>
          <a:lstStyle/>
          <a:p>
            <a:pPr algn="just"/>
            <a:r>
              <a:rPr lang="en-US" dirty="0"/>
              <a:t>It is critical to your application to receive all messages exactly once. This is often the case if a duplicate delivery can harm application users or subscribing clients. Be aware of the overhead and that the </a:t>
            </a:r>
            <a:r>
              <a:rPr lang="en-US" dirty="0" err="1"/>
              <a:t>QoS</a:t>
            </a:r>
            <a:r>
              <a:rPr lang="en-US" dirty="0"/>
              <a:t> 2 interaction takes more time to complete.</a:t>
            </a:r>
          </a:p>
        </p:txBody>
      </p:sp>
    </p:spTree>
    <p:extLst>
      <p:ext uri="{BB962C8B-B14F-4D97-AF65-F5344CB8AC3E}">
        <p14:creationId xmlns:p14="http://schemas.microsoft.com/office/powerpoint/2010/main" val="4134434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651997"/>
            <a:ext cx="10515600" cy="1302310"/>
          </a:xfrm>
        </p:spPr>
        <p:txBody>
          <a:bodyPr>
            <a:normAutofit/>
          </a:bodyPr>
          <a:lstStyle/>
          <a:p>
            <a:r>
              <a:rPr lang="en-US" b="1" dirty="0" smtClean="0">
                <a:solidFill>
                  <a:srgbClr val="FF0000"/>
                </a:solidFill>
              </a:rPr>
              <a:t>C-2: </a:t>
            </a:r>
            <a:r>
              <a:rPr lang="en-US" b="1" dirty="0" smtClean="0"/>
              <a:t>MQTT </a:t>
            </a:r>
            <a:r>
              <a:rPr lang="en-US" b="1" dirty="0" err="1"/>
              <a:t>WorkFlow</a:t>
            </a:r>
            <a:endParaRPr lang="en-US" b="1" dirty="0"/>
          </a:p>
        </p:txBody>
      </p:sp>
      <p:sp>
        <p:nvSpPr>
          <p:cNvPr id="5" name="Rectangle 4"/>
          <p:cNvSpPr/>
          <p:nvPr/>
        </p:nvSpPr>
        <p:spPr>
          <a:xfrm>
            <a:off x="681318" y="2136635"/>
            <a:ext cx="10672482" cy="4401205"/>
          </a:xfrm>
          <a:prstGeom prst="rect">
            <a:avLst/>
          </a:prstGeom>
        </p:spPr>
        <p:txBody>
          <a:bodyPr wrap="square">
            <a:spAutoFit/>
          </a:bodyPr>
          <a:lstStyle/>
          <a:p>
            <a:pPr algn="just"/>
            <a:r>
              <a:rPr lang="en-US" sz="2800" dirty="0"/>
              <a:t>Since we are now aware of all the components of an MQTT let's see how a message is created and delivered from start to end.</a:t>
            </a:r>
          </a:p>
          <a:p>
            <a:pPr marL="457200" indent="-457200" algn="just">
              <a:buFont typeface="Arial" panose="020B0604020202020204" pitchFamily="34" charset="0"/>
              <a:buChar char="•"/>
            </a:pPr>
            <a:r>
              <a:rPr lang="en-US" sz="2800" dirty="0"/>
              <a:t>The client initiates a connection to the MQTT broker. This step also includes client authentication and session creation.</a:t>
            </a:r>
          </a:p>
          <a:p>
            <a:pPr marL="457200" indent="-457200" algn="just">
              <a:buFont typeface="Arial" panose="020B0604020202020204" pitchFamily="34" charset="0"/>
              <a:buChar char="•"/>
            </a:pPr>
            <a:r>
              <a:rPr lang="en-US" sz="2800" dirty="0"/>
              <a:t>The client either subscribes to a Topic or publishes a message to a specific topic. The Publishing client sends a message to the Broker while the Subscriber informs the Broker of its interest in any message that has been published on the topic.</a:t>
            </a:r>
          </a:p>
          <a:p>
            <a:pPr marL="457200" indent="-457200" algn="just">
              <a:buFont typeface="Arial" panose="020B0604020202020204" pitchFamily="34" charset="0"/>
              <a:buChar char="•"/>
            </a:pPr>
            <a:r>
              <a:rPr lang="en-US" sz="2800" dirty="0"/>
              <a:t>The Broker receives the published message and forwards the message to all the clients that have subscribed to that topic.</a:t>
            </a:r>
          </a:p>
        </p:txBody>
      </p:sp>
    </p:spTree>
    <p:extLst>
      <p:ext uri="{BB962C8B-B14F-4D97-AF65-F5344CB8AC3E}">
        <p14:creationId xmlns:p14="http://schemas.microsoft.com/office/powerpoint/2010/main" val="426829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35271" y="809613"/>
            <a:ext cx="1862253" cy="179534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Subscriber</a:t>
            </a:r>
            <a:endParaRPr lang="en-US" dirty="0"/>
          </a:p>
        </p:txBody>
      </p:sp>
      <p:sp>
        <p:nvSpPr>
          <p:cNvPr id="7" name="Title 1"/>
          <p:cNvSpPr>
            <a:spLocks noGrp="1"/>
          </p:cNvSpPr>
          <p:nvPr>
            <p:ph type="title"/>
          </p:nvPr>
        </p:nvSpPr>
        <p:spPr>
          <a:xfrm>
            <a:off x="838200" y="365125"/>
            <a:ext cx="10515600" cy="1325563"/>
          </a:xfrm>
        </p:spPr>
        <p:txBody>
          <a:bodyPr/>
          <a:lstStyle/>
          <a:p>
            <a:r>
              <a:rPr lang="en-US" dirty="0" smtClean="0"/>
              <a:t>Broker</a:t>
            </a:r>
            <a:endParaRPr lang="en-US" dirty="0"/>
          </a:p>
        </p:txBody>
      </p:sp>
      <p:sp>
        <p:nvSpPr>
          <p:cNvPr id="9" name="Rectangle 8"/>
          <p:cNvSpPr/>
          <p:nvPr/>
        </p:nvSpPr>
        <p:spPr>
          <a:xfrm>
            <a:off x="8716792" y="3001698"/>
            <a:ext cx="1862253" cy="179534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Subscriber</a:t>
            </a:r>
            <a:endParaRPr lang="en-US" dirty="0"/>
          </a:p>
        </p:txBody>
      </p:sp>
      <p:sp>
        <p:nvSpPr>
          <p:cNvPr id="11" name="Rectangle 10"/>
          <p:cNvSpPr/>
          <p:nvPr/>
        </p:nvSpPr>
        <p:spPr>
          <a:xfrm>
            <a:off x="4958711" y="2901560"/>
            <a:ext cx="2869445" cy="190461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FF0000"/>
                </a:solidFill>
              </a:rPr>
              <a:t>Broker:</a:t>
            </a:r>
          </a:p>
          <a:p>
            <a:pPr marL="285750" indent="-285750">
              <a:buFont typeface="Arial" panose="020B0604020202020204" pitchFamily="34" charset="0"/>
              <a:buChar char="•"/>
            </a:pPr>
            <a:r>
              <a:rPr lang="en-US" sz="1400" dirty="0" smtClean="0"/>
              <a:t>Store and Forward</a:t>
            </a:r>
          </a:p>
          <a:p>
            <a:pPr marL="285750" indent="-285750" algn="just">
              <a:buFont typeface="Arial" panose="020B0604020202020204" pitchFamily="34" charset="0"/>
              <a:buChar char="•"/>
            </a:pPr>
            <a:r>
              <a:rPr lang="en-US" sz="1400" dirty="0" smtClean="0"/>
              <a:t>Filtering</a:t>
            </a:r>
          </a:p>
          <a:p>
            <a:pPr marL="285750" indent="-285750" algn="just">
              <a:buFont typeface="Arial" panose="020B0604020202020204" pitchFamily="34" charset="0"/>
              <a:buChar char="•"/>
            </a:pPr>
            <a:r>
              <a:rPr lang="en-US" sz="1400" dirty="0" smtClean="0"/>
              <a:t>Security</a:t>
            </a:r>
          </a:p>
          <a:p>
            <a:pPr marL="285750" indent="-285750" algn="just">
              <a:buFont typeface="Arial" panose="020B0604020202020204" pitchFamily="34" charset="0"/>
              <a:buChar char="•"/>
            </a:pPr>
            <a:r>
              <a:rPr lang="en-US" sz="1400" dirty="0" err="1" smtClean="0"/>
              <a:t>QoS</a:t>
            </a:r>
            <a:endParaRPr lang="en-US" sz="1400" dirty="0" smtClean="0"/>
          </a:p>
          <a:p>
            <a:pPr marL="285750" indent="-285750" algn="ctr">
              <a:buFont typeface="Arial" panose="020B0604020202020204" pitchFamily="34" charset="0"/>
              <a:buChar char="•"/>
            </a:pPr>
            <a:endParaRPr lang="en-US" dirty="0"/>
          </a:p>
        </p:txBody>
      </p:sp>
      <p:pic>
        <p:nvPicPr>
          <p:cNvPr id="10" name="Picture 9"/>
          <p:cNvPicPr>
            <a:picLocks noChangeAspect="1"/>
          </p:cNvPicPr>
          <p:nvPr/>
        </p:nvPicPr>
        <p:blipFill>
          <a:blip r:embed="rId2"/>
          <a:stretch>
            <a:fillRect/>
          </a:stretch>
        </p:blipFill>
        <p:spPr>
          <a:xfrm>
            <a:off x="6820964" y="3001698"/>
            <a:ext cx="964702" cy="1148669"/>
          </a:xfrm>
          <a:prstGeom prst="rect">
            <a:avLst/>
          </a:prstGeom>
          <a:ln>
            <a:noFill/>
          </a:ln>
          <a:effectLst>
            <a:softEdge rad="112500"/>
          </a:effectLst>
        </p:spPr>
      </p:pic>
      <p:sp>
        <p:nvSpPr>
          <p:cNvPr id="13" name="Rectangle 12"/>
          <p:cNvSpPr/>
          <p:nvPr/>
        </p:nvSpPr>
        <p:spPr>
          <a:xfrm>
            <a:off x="2014533" y="3114060"/>
            <a:ext cx="1612485" cy="1309094"/>
          </a:xfrm>
          <a:prstGeom prst="rect">
            <a:avLst/>
          </a:prstGeom>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FF0000"/>
                </a:solidFill>
              </a:rPr>
              <a:t>     Publisher:</a:t>
            </a:r>
          </a:p>
          <a:p>
            <a:pPr marL="285750" indent="-285750" algn="ctr">
              <a:buFont typeface="Arial" panose="020B0604020202020204" pitchFamily="34" charset="0"/>
              <a:buChar char="•"/>
            </a:pPr>
            <a:endParaRPr lang="en-US" dirty="0"/>
          </a:p>
        </p:txBody>
      </p:sp>
      <p:pic>
        <p:nvPicPr>
          <p:cNvPr id="12" name="Picture 11"/>
          <p:cNvPicPr>
            <a:picLocks noChangeAspect="1"/>
          </p:cNvPicPr>
          <p:nvPr/>
        </p:nvPicPr>
        <p:blipFill>
          <a:blip r:embed="rId3"/>
          <a:stretch>
            <a:fillRect/>
          </a:stretch>
        </p:blipFill>
        <p:spPr>
          <a:xfrm>
            <a:off x="2032009" y="3276883"/>
            <a:ext cx="504615" cy="763519"/>
          </a:xfrm>
          <a:prstGeom prst="rect">
            <a:avLst/>
          </a:prstGeom>
          <a:ln>
            <a:noFill/>
          </a:ln>
          <a:effectLst>
            <a:softEdge rad="112500"/>
          </a:effectLst>
        </p:spPr>
      </p:pic>
      <p:pic>
        <p:nvPicPr>
          <p:cNvPr id="16" name="Picture 15"/>
          <p:cNvPicPr>
            <a:picLocks noChangeAspect="1"/>
          </p:cNvPicPr>
          <p:nvPr/>
        </p:nvPicPr>
        <p:blipFill>
          <a:blip r:embed="rId4"/>
          <a:stretch>
            <a:fillRect/>
          </a:stretch>
        </p:blipFill>
        <p:spPr>
          <a:xfrm>
            <a:off x="10587988" y="1196434"/>
            <a:ext cx="1205939" cy="1205939"/>
          </a:xfrm>
          <a:prstGeom prst="rect">
            <a:avLst/>
          </a:prstGeom>
        </p:spPr>
      </p:pic>
      <p:pic>
        <p:nvPicPr>
          <p:cNvPr id="18" name="Picture 17"/>
          <p:cNvPicPr>
            <a:picLocks noChangeAspect="1"/>
          </p:cNvPicPr>
          <p:nvPr/>
        </p:nvPicPr>
        <p:blipFill>
          <a:blip r:embed="rId5"/>
          <a:stretch>
            <a:fillRect/>
          </a:stretch>
        </p:blipFill>
        <p:spPr>
          <a:xfrm>
            <a:off x="10619583" y="3494845"/>
            <a:ext cx="468825" cy="1002487"/>
          </a:xfrm>
          <a:prstGeom prst="rect">
            <a:avLst/>
          </a:prstGeom>
        </p:spPr>
      </p:pic>
      <p:sp>
        <p:nvSpPr>
          <p:cNvPr id="19" name="TextBox 18"/>
          <p:cNvSpPr txBox="1"/>
          <p:nvPr/>
        </p:nvSpPr>
        <p:spPr>
          <a:xfrm>
            <a:off x="2073161" y="5131815"/>
            <a:ext cx="1375120" cy="369332"/>
          </a:xfrm>
          <a:prstGeom prst="rect">
            <a:avLst/>
          </a:prstGeom>
          <a:noFill/>
        </p:spPr>
        <p:txBody>
          <a:bodyPr wrap="none" rtlCol="0">
            <a:spAutoFit/>
          </a:bodyPr>
          <a:lstStyle/>
          <a:p>
            <a:r>
              <a:rPr lang="en-US" b="1" dirty="0" smtClean="0"/>
              <a:t>MQTT Client</a:t>
            </a:r>
            <a:endParaRPr lang="en-US" b="1" dirty="0"/>
          </a:p>
        </p:txBody>
      </p:sp>
      <p:sp>
        <p:nvSpPr>
          <p:cNvPr id="20" name="TextBox 19"/>
          <p:cNvSpPr txBox="1"/>
          <p:nvPr/>
        </p:nvSpPr>
        <p:spPr>
          <a:xfrm>
            <a:off x="4958711" y="5131815"/>
            <a:ext cx="1375120" cy="369332"/>
          </a:xfrm>
          <a:prstGeom prst="rect">
            <a:avLst/>
          </a:prstGeom>
          <a:noFill/>
        </p:spPr>
        <p:txBody>
          <a:bodyPr wrap="none" rtlCol="0">
            <a:spAutoFit/>
          </a:bodyPr>
          <a:lstStyle/>
          <a:p>
            <a:r>
              <a:rPr lang="en-US" b="1" dirty="0" smtClean="0"/>
              <a:t>MQTT Client</a:t>
            </a:r>
            <a:endParaRPr lang="en-US" b="1" dirty="0"/>
          </a:p>
        </p:txBody>
      </p:sp>
      <p:sp>
        <p:nvSpPr>
          <p:cNvPr id="21" name="TextBox 20"/>
          <p:cNvSpPr txBox="1"/>
          <p:nvPr/>
        </p:nvSpPr>
        <p:spPr>
          <a:xfrm>
            <a:off x="8716792" y="5134069"/>
            <a:ext cx="1095172" cy="369332"/>
          </a:xfrm>
          <a:prstGeom prst="rect">
            <a:avLst/>
          </a:prstGeom>
          <a:noFill/>
        </p:spPr>
        <p:txBody>
          <a:bodyPr wrap="none" rtlCol="0">
            <a:spAutoFit/>
          </a:bodyPr>
          <a:lstStyle/>
          <a:p>
            <a:r>
              <a:rPr lang="en-US" b="1" dirty="0" err="1" smtClean="0"/>
              <a:t>Subcriber</a:t>
            </a:r>
            <a:endParaRPr lang="en-US" b="1" dirty="0"/>
          </a:p>
        </p:txBody>
      </p:sp>
      <p:pic>
        <p:nvPicPr>
          <p:cNvPr id="15" name="Picture 14"/>
          <p:cNvPicPr>
            <a:picLocks noChangeAspect="1"/>
          </p:cNvPicPr>
          <p:nvPr/>
        </p:nvPicPr>
        <p:blipFill rotWithShape="1">
          <a:blip r:embed="rId6"/>
          <a:srcRect l="29101" t="25851" r="26272" b="10116"/>
          <a:stretch/>
        </p:blipFill>
        <p:spPr>
          <a:xfrm>
            <a:off x="8939815" y="3114059"/>
            <a:ext cx="1416205" cy="1602907"/>
          </a:xfrm>
          <a:prstGeom prst="rect">
            <a:avLst/>
          </a:prstGeom>
        </p:spPr>
      </p:pic>
      <p:pic>
        <p:nvPicPr>
          <p:cNvPr id="23" name="Picture 22"/>
          <p:cNvPicPr>
            <a:picLocks noChangeAspect="1"/>
          </p:cNvPicPr>
          <p:nvPr/>
        </p:nvPicPr>
        <p:blipFill>
          <a:blip r:embed="rId7"/>
          <a:stretch>
            <a:fillRect/>
          </a:stretch>
        </p:blipFill>
        <p:spPr>
          <a:xfrm>
            <a:off x="8716792" y="1101308"/>
            <a:ext cx="1703525" cy="1317486"/>
          </a:xfrm>
          <a:prstGeom prst="rect">
            <a:avLst/>
          </a:prstGeom>
        </p:spPr>
      </p:pic>
      <p:cxnSp>
        <p:nvCxnSpPr>
          <p:cNvPr id="25" name="Straight Arrow Connector 24"/>
          <p:cNvCxnSpPr/>
          <p:nvPr/>
        </p:nvCxnSpPr>
        <p:spPr>
          <a:xfrm>
            <a:off x="3958683" y="3658642"/>
            <a:ext cx="691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943895" y="3577074"/>
            <a:ext cx="691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925230" y="3899371"/>
            <a:ext cx="724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910442" y="3821353"/>
            <a:ext cx="724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962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Using Node-RED &amp; MQTT with PLCnext Technology - RealPa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5527" y="436002"/>
            <a:ext cx="10602072" cy="59636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01318" y="4572000"/>
            <a:ext cx="2545976" cy="13267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2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down)">
                                      <p:cBhvr>
                                        <p:cTn id="7" dur="580">
                                          <p:stCondLst>
                                            <p:cond delay="0"/>
                                          </p:stCondLst>
                                        </p:cTn>
                                        <p:tgtEl>
                                          <p:spTgt spid="12292"/>
                                        </p:tgtEl>
                                      </p:cBhvr>
                                    </p:animEffect>
                                    <p:anim calcmode="lin" valueType="num">
                                      <p:cBhvr>
                                        <p:cTn id="8" dur="1822" tmFilter="0,0; 0.14,0.36; 0.43,0.73; 0.71,0.91; 1.0,1.0">
                                          <p:stCondLst>
                                            <p:cond delay="0"/>
                                          </p:stCondLst>
                                        </p:cTn>
                                        <p:tgtEl>
                                          <p:spTgt spid="12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292"/>
                                        </p:tgtEl>
                                      </p:cBhvr>
                                      <p:to x="100000" y="60000"/>
                                    </p:animScale>
                                    <p:animScale>
                                      <p:cBhvr>
                                        <p:cTn id="14" dur="166" decel="50000">
                                          <p:stCondLst>
                                            <p:cond delay="676"/>
                                          </p:stCondLst>
                                        </p:cTn>
                                        <p:tgtEl>
                                          <p:spTgt spid="12292"/>
                                        </p:tgtEl>
                                      </p:cBhvr>
                                      <p:to x="100000" y="100000"/>
                                    </p:animScale>
                                    <p:animScale>
                                      <p:cBhvr>
                                        <p:cTn id="15" dur="26">
                                          <p:stCondLst>
                                            <p:cond delay="1312"/>
                                          </p:stCondLst>
                                        </p:cTn>
                                        <p:tgtEl>
                                          <p:spTgt spid="12292"/>
                                        </p:tgtEl>
                                      </p:cBhvr>
                                      <p:to x="100000" y="80000"/>
                                    </p:animScale>
                                    <p:animScale>
                                      <p:cBhvr>
                                        <p:cTn id="16" dur="166" decel="50000">
                                          <p:stCondLst>
                                            <p:cond delay="1338"/>
                                          </p:stCondLst>
                                        </p:cTn>
                                        <p:tgtEl>
                                          <p:spTgt spid="12292"/>
                                        </p:tgtEl>
                                      </p:cBhvr>
                                      <p:to x="100000" y="100000"/>
                                    </p:animScale>
                                    <p:animScale>
                                      <p:cBhvr>
                                        <p:cTn id="17" dur="26">
                                          <p:stCondLst>
                                            <p:cond delay="1642"/>
                                          </p:stCondLst>
                                        </p:cTn>
                                        <p:tgtEl>
                                          <p:spTgt spid="12292"/>
                                        </p:tgtEl>
                                      </p:cBhvr>
                                      <p:to x="100000" y="90000"/>
                                    </p:animScale>
                                    <p:animScale>
                                      <p:cBhvr>
                                        <p:cTn id="18" dur="166" decel="50000">
                                          <p:stCondLst>
                                            <p:cond delay="1668"/>
                                          </p:stCondLst>
                                        </p:cTn>
                                        <p:tgtEl>
                                          <p:spTgt spid="12292"/>
                                        </p:tgtEl>
                                      </p:cBhvr>
                                      <p:to x="100000" y="100000"/>
                                    </p:animScale>
                                    <p:animScale>
                                      <p:cBhvr>
                                        <p:cTn id="19" dur="26">
                                          <p:stCondLst>
                                            <p:cond delay="1808"/>
                                          </p:stCondLst>
                                        </p:cTn>
                                        <p:tgtEl>
                                          <p:spTgt spid="12292"/>
                                        </p:tgtEl>
                                      </p:cBhvr>
                                      <p:to x="100000" y="95000"/>
                                    </p:animScale>
                                    <p:animScale>
                                      <p:cBhvr>
                                        <p:cTn id="20" dur="166" decel="50000">
                                          <p:stCondLst>
                                            <p:cond delay="1834"/>
                                          </p:stCondLst>
                                        </p:cTn>
                                        <p:tgtEl>
                                          <p:spTgt spid="122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onstant disconnecting and reconnecting · Issue #283 ..."/>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07927" y="982942"/>
            <a:ext cx="8591132" cy="563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3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down)">
                                      <p:cBhvr>
                                        <p:cTn id="7" dur="580">
                                          <p:stCondLst>
                                            <p:cond delay="0"/>
                                          </p:stCondLst>
                                        </p:cTn>
                                        <p:tgtEl>
                                          <p:spTgt spid="32770"/>
                                        </p:tgtEl>
                                      </p:cBhvr>
                                    </p:animEffect>
                                    <p:anim calcmode="lin" valueType="num">
                                      <p:cBhvr>
                                        <p:cTn id="8" dur="1822" tmFilter="0,0; 0.14,0.36; 0.43,0.73; 0.71,0.91; 1.0,1.0">
                                          <p:stCondLst>
                                            <p:cond delay="0"/>
                                          </p:stCondLst>
                                        </p:cTn>
                                        <p:tgtEl>
                                          <p:spTgt spid="3277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77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77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77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770"/>
                                        </p:tgtEl>
                                        <p:attrNameLst>
                                          <p:attrName>ppt_y</p:attrName>
                                        </p:attrNameLst>
                                      </p:cBhvr>
                                      <p:tavLst>
                                        <p:tav tm="0" fmla="#ppt_y-sin(pi*$)/81">
                                          <p:val>
                                            <p:fltVal val="0"/>
                                          </p:val>
                                        </p:tav>
                                        <p:tav tm="100000">
                                          <p:val>
                                            <p:fltVal val="1"/>
                                          </p:val>
                                        </p:tav>
                                      </p:tavLst>
                                    </p:anim>
                                    <p:animScale>
                                      <p:cBhvr>
                                        <p:cTn id="13" dur="26">
                                          <p:stCondLst>
                                            <p:cond delay="650"/>
                                          </p:stCondLst>
                                        </p:cTn>
                                        <p:tgtEl>
                                          <p:spTgt spid="32770"/>
                                        </p:tgtEl>
                                      </p:cBhvr>
                                      <p:to x="100000" y="60000"/>
                                    </p:animScale>
                                    <p:animScale>
                                      <p:cBhvr>
                                        <p:cTn id="14" dur="166" decel="50000">
                                          <p:stCondLst>
                                            <p:cond delay="676"/>
                                          </p:stCondLst>
                                        </p:cTn>
                                        <p:tgtEl>
                                          <p:spTgt spid="32770"/>
                                        </p:tgtEl>
                                      </p:cBhvr>
                                      <p:to x="100000" y="100000"/>
                                    </p:animScale>
                                    <p:animScale>
                                      <p:cBhvr>
                                        <p:cTn id="15" dur="26">
                                          <p:stCondLst>
                                            <p:cond delay="1312"/>
                                          </p:stCondLst>
                                        </p:cTn>
                                        <p:tgtEl>
                                          <p:spTgt spid="32770"/>
                                        </p:tgtEl>
                                      </p:cBhvr>
                                      <p:to x="100000" y="80000"/>
                                    </p:animScale>
                                    <p:animScale>
                                      <p:cBhvr>
                                        <p:cTn id="16" dur="166" decel="50000">
                                          <p:stCondLst>
                                            <p:cond delay="1338"/>
                                          </p:stCondLst>
                                        </p:cTn>
                                        <p:tgtEl>
                                          <p:spTgt spid="32770"/>
                                        </p:tgtEl>
                                      </p:cBhvr>
                                      <p:to x="100000" y="100000"/>
                                    </p:animScale>
                                    <p:animScale>
                                      <p:cBhvr>
                                        <p:cTn id="17" dur="26">
                                          <p:stCondLst>
                                            <p:cond delay="1642"/>
                                          </p:stCondLst>
                                        </p:cTn>
                                        <p:tgtEl>
                                          <p:spTgt spid="32770"/>
                                        </p:tgtEl>
                                      </p:cBhvr>
                                      <p:to x="100000" y="90000"/>
                                    </p:animScale>
                                    <p:animScale>
                                      <p:cBhvr>
                                        <p:cTn id="18" dur="166" decel="50000">
                                          <p:stCondLst>
                                            <p:cond delay="1668"/>
                                          </p:stCondLst>
                                        </p:cTn>
                                        <p:tgtEl>
                                          <p:spTgt spid="32770"/>
                                        </p:tgtEl>
                                      </p:cBhvr>
                                      <p:to x="100000" y="100000"/>
                                    </p:animScale>
                                    <p:animScale>
                                      <p:cBhvr>
                                        <p:cTn id="19" dur="26">
                                          <p:stCondLst>
                                            <p:cond delay="1808"/>
                                          </p:stCondLst>
                                        </p:cTn>
                                        <p:tgtEl>
                                          <p:spTgt spid="32770"/>
                                        </p:tgtEl>
                                      </p:cBhvr>
                                      <p:to x="100000" y="95000"/>
                                    </p:animScale>
                                    <p:animScale>
                                      <p:cBhvr>
                                        <p:cTn id="20" dur="166" decel="50000">
                                          <p:stCondLst>
                                            <p:cond delay="1834"/>
                                          </p:stCondLst>
                                        </p:cTn>
                                        <p:tgtEl>
                                          <p:spTgt spid="327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Mqttx</a:t>
            </a:r>
            <a:r>
              <a:rPr lang="en-US" dirty="0"/>
              <a:t> Client with AWS </a:t>
            </a:r>
            <a:r>
              <a:rPr lang="en-US" dirty="0" err="1"/>
              <a:t>Mqtt</a:t>
            </a:r>
            <a:r>
              <a:rPr lang="en-US" dirty="0"/>
              <a:t> Broker</a:t>
            </a:r>
          </a:p>
        </p:txBody>
      </p:sp>
      <p:pic>
        <p:nvPicPr>
          <p:cNvPr id="4" name="Picture 2" descr="https://miro.medium.com/v2/resize:fit:700/1*VUCCnVunoojLziMOme07P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00001" y="1416044"/>
            <a:ext cx="9191998" cy="51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3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miro.medium.com/v2/resize:fit:1000/1*oXxPcrYAanTUWQecvO7mHA.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1094" y="731929"/>
            <a:ext cx="10136505" cy="576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0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down)">
                                      <p:cBhvr>
                                        <p:cTn id="7" dur="580">
                                          <p:stCondLst>
                                            <p:cond delay="0"/>
                                          </p:stCondLst>
                                        </p:cTn>
                                        <p:tgtEl>
                                          <p:spTgt spid="40962"/>
                                        </p:tgtEl>
                                      </p:cBhvr>
                                    </p:animEffect>
                                    <p:anim calcmode="lin" valueType="num">
                                      <p:cBhvr>
                                        <p:cTn id="8" dur="1822" tmFilter="0,0; 0.14,0.36; 0.43,0.73; 0.71,0.91; 1.0,1.0">
                                          <p:stCondLst>
                                            <p:cond delay="0"/>
                                          </p:stCondLst>
                                        </p:cTn>
                                        <p:tgtEl>
                                          <p:spTgt spid="409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62"/>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62"/>
                                        </p:tgtEl>
                                      </p:cBhvr>
                                      <p:to x="100000" y="60000"/>
                                    </p:animScale>
                                    <p:animScale>
                                      <p:cBhvr>
                                        <p:cTn id="14" dur="166" decel="50000">
                                          <p:stCondLst>
                                            <p:cond delay="676"/>
                                          </p:stCondLst>
                                        </p:cTn>
                                        <p:tgtEl>
                                          <p:spTgt spid="40962"/>
                                        </p:tgtEl>
                                      </p:cBhvr>
                                      <p:to x="100000" y="100000"/>
                                    </p:animScale>
                                    <p:animScale>
                                      <p:cBhvr>
                                        <p:cTn id="15" dur="26">
                                          <p:stCondLst>
                                            <p:cond delay="1312"/>
                                          </p:stCondLst>
                                        </p:cTn>
                                        <p:tgtEl>
                                          <p:spTgt spid="40962"/>
                                        </p:tgtEl>
                                      </p:cBhvr>
                                      <p:to x="100000" y="80000"/>
                                    </p:animScale>
                                    <p:animScale>
                                      <p:cBhvr>
                                        <p:cTn id="16" dur="166" decel="50000">
                                          <p:stCondLst>
                                            <p:cond delay="1338"/>
                                          </p:stCondLst>
                                        </p:cTn>
                                        <p:tgtEl>
                                          <p:spTgt spid="40962"/>
                                        </p:tgtEl>
                                      </p:cBhvr>
                                      <p:to x="100000" y="100000"/>
                                    </p:animScale>
                                    <p:animScale>
                                      <p:cBhvr>
                                        <p:cTn id="17" dur="26">
                                          <p:stCondLst>
                                            <p:cond delay="1642"/>
                                          </p:stCondLst>
                                        </p:cTn>
                                        <p:tgtEl>
                                          <p:spTgt spid="40962"/>
                                        </p:tgtEl>
                                      </p:cBhvr>
                                      <p:to x="100000" y="90000"/>
                                    </p:animScale>
                                    <p:animScale>
                                      <p:cBhvr>
                                        <p:cTn id="18" dur="166" decel="50000">
                                          <p:stCondLst>
                                            <p:cond delay="1668"/>
                                          </p:stCondLst>
                                        </p:cTn>
                                        <p:tgtEl>
                                          <p:spTgt spid="40962"/>
                                        </p:tgtEl>
                                      </p:cBhvr>
                                      <p:to x="100000" y="100000"/>
                                    </p:animScale>
                                    <p:animScale>
                                      <p:cBhvr>
                                        <p:cTn id="19" dur="26">
                                          <p:stCondLst>
                                            <p:cond delay="1808"/>
                                          </p:stCondLst>
                                        </p:cTn>
                                        <p:tgtEl>
                                          <p:spTgt spid="40962"/>
                                        </p:tgtEl>
                                      </p:cBhvr>
                                      <p:to x="100000" y="95000"/>
                                    </p:animScale>
                                    <p:animScale>
                                      <p:cBhvr>
                                        <p:cTn id="20" dur="166" decel="50000">
                                          <p:stCondLst>
                                            <p:cond delay="1834"/>
                                          </p:stCondLst>
                                        </p:cTn>
                                        <p:tgtEl>
                                          <p:spTgt spid="409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Pengenalan Protokol IOT - MQTT Melalui Simulasi Wokwi ~ CARA MUDAH ..."/>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5455" y="498848"/>
            <a:ext cx="5800263" cy="593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15454" y="498848"/>
            <a:ext cx="5800263" cy="11506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Suhu</a:t>
            </a:r>
            <a:r>
              <a:rPr lang="en-US" dirty="0" smtClean="0"/>
              <a:t> </a:t>
            </a:r>
            <a:r>
              <a:rPr lang="en-US" dirty="0" err="1" smtClean="0"/>
              <a:t>dan</a:t>
            </a:r>
            <a:r>
              <a:rPr lang="en-US" dirty="0" smtClean="0"/>
              <a:t> </a:t>
            </a:r>
            <a:r>
              <a:rPr lang="en-US" dirty="0" err="1" smtClean="0"/>
              <a:t>Kelembaban</a:t>
            </a:r>
            <a:endParaRPr lang="en-US" dirty="0"/>
          </a:p>
        </p:txBody>
      </p:sp>
      <p:sp>
        <p:nvSpPr>
          <p:cNvPr id="7" name="Rectangle 6"/>
          <p:cNvSpPr/>
          <p:nvPr/>
        </p:nvSpPr>
        <p:spPr>
          <a:xfrm>
            <a:off x="1972235" y="498848"/>
            <a:ext cx="1568725" cy="6359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001002" y="498848"/>
            <a:ext cx="1568725" cy="6359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540960" y="1703309"/>
            <a:ext cx="1568725" cy="482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Temperature</a:t>
            </a:r>
            <a:endParaRPr lang="en-US" dirty="0">
              <a:solidFill>
                <a:srgbClr val="FF0000"/>
              </a:solidFill>
            </a:endParaRPr>
          </a:p>
        </p:txBody>
      </p:sp>
      <p:sp>
        <p:nvSpPr>
          <p:cNvPr id="12" name="Rectangle 11"/>
          <p:cNvSpPr/>
          <p:nvPr/>
        </p:nvSpPr>
        <p:spPr>
          <a:xfrm>
            <a:off x="3540960" y="5026372"/>
            <a:ext cx="1666660" cy="482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Humidity</a:t>
            </a:r>
            <a:endParaRPr lang="en-US" dirty="0">
              <a:solidFill>
                <a:srgbClr val="FF0000"/>
              </a:solidFill>
            </a:endParaRPr>
          </a:p>
        </p:txBody>
      </p:sp>
    </p:spTree>
    <p:extLst>
      <p:ext uri="{BB962C8B-B14F-4D97-AF65-F5344CB8AC3E}">
        <p14:creationId xmlns:p14="http://schemas.microsoft.com/office/powerpoint/2010/main" val="1909733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52494" y="1280257"/>
            <a:ext cx="6223006" cy="1665754"/>
          </a:xfrm>
          <a:prstGeom prst="rect">
            <a:avLst/>
          </a:prstGeom>
        </p:spPr>
      </p:pic>
      <p:sp>
        <p:nvSpPr>
          <p:cNvPr id="5" name="Rectangle 4"/>
          <p:cNvSpPr/>
          <p:nvPr/>
        </p:nvSpPr>
        <p:spPr>
          <a:xfrm>
            <a:off x="5652494" y="1014054"/>
            <a:ext cx="1516825" cy="369332"/>
          </a:xfrm>
          <a:prstGeom prst="rect">
            <a:avLst/>
          </a:prstGeom>
        </p:spPr>
        <p:txBody>
          <a:bodyPr wrap="none">
            <a:spAutoFit/>
          </a:bodyPr>
          <a:lstStyle/>
          <a:p>
            <a:r>
              <a:rPr lang="en-US" dirty="0" smtClean="0"/>
              <a:t>Frame Header</a:t>
            </a:r>
            <a:endParaRPr lang="en-US" dirty="0"/>
          </a:p>
        </p:txBody>
      </p:sp>
      <p:sp>
        <p:nvSpPr>
          <p:cNvPr id="6" name="Rectangle 5"/>
          <p:cNvSpPr/>
          <p:nvPr/>
        </p:nvSpPr>
        <p:spPr>
          <a:xfrm>
            <a:off x="1169703" y="2946011"/>
            <a:ext cx="2274212" cy="369332"/>
          </a:xfrm>
          <a:prstGeom prst="rect">
            <a:avLst/>
          </a:prstGeom>
        </p:spPr>
        <p:txBody>
          <a:bodyPr wrap="none">
            <a:spAutoFit/>
          </a:bodyPr>
          <a:lstStyle/>
          <a:p>
            <a:r>
              <a:rPr lang="en-US" dirty="0" smtClean="0"/>
              <a:t>MQTT Packet Control  </a:t>
            </a:r>
            <a:endParaRPr lang="en-US" dirty="0"/>
          </a:p>
        </p:txBody>
      </p:sp>
      <p:pic>
        <p:nvPicPr>
          <p:cNvPr id="7" name="Picture 6"/>
          <p:cNvPicPr>
            <a:picLocks noChangeAspect="1"/>
          </p:cNvPicPr>
          <p:nvPr/>
        </p:nvPicPr>
        <p:blipFill>
          <a:blip r:embed="rId3"/>
          <a:stretch>
            <a:fillRect/>
          </a:stretch>
        </p:blipFill>
        <p:spPr>
          <a:xfrm>
            <a:off x="1264009" y="3315344"/>
            <a:ext cx="4097164" cy="3491712"/>
          </a:xfrm>
          <a:prstGeom prst="rect">
            <a:avLst/>
          </a:prstGeom>
        </p:spPr>
      </p:pic>
      <p:pic>
        <p:nvPicPr>
          <p:cNvPr id="8" name="Picture 7"/>
          <p:cNvPicPr>
            <a:picLocks noChangeAspect="1"/>
          </p:cNvPicPr>
          <p:nvPr/>
        </p:nvPicPr>
        <p:blipFill>
          <a:blip r:embed="rId4"/>
          <a:stretch>
            <a:fillRect/>
          </a:stretch>
        </p:blipFill>
        <p:spPr>
          <a:xfrm>
            <a:off x="7423348" y="3282860"/>
            <a:ext cx="4069977" cy="3524195"/>
          </a:xfrm>
          <a:prstGeom prst="rect">
            <a:avLst/>
          </a:prstGeom>
        </p:spPr>
      </p:pic>
      <p:sp>
        <p:nvSpPr>
          <p:cNvPr id="9" name="Rectangle 8"/>
          <p:cNvSpPr/>
          <p:nvPr/>
        </p:nvSpPr>
        <p:spPr>
          <a:xfrm>
            <a:off x="7423348" y="2946011"/>
            <a:ext cx="681597" cy="369332"/>
          </a:xfrm>
          <a:prstGeom prst="rect">
            <a:avLst/>
          </a:prstGeom>
        </p:spPr>
        <p:txBody>
          <a:bodyPr wrap="none">
            <a:spAutoFit/>
          </a:bodyPr>
          <a:lstStyle/>
          <a:p>
            <a:r>
              <a:rPr lang="en-US" dirty="0" err="1" smtClean="0"/>
              <a:t>CoAP</a:t>
            </a:r>
            <a:endParaRPr lang="en-US" dirty="0"/>
          </a:p>
        </p:txBody>
      </p:sp>
      <p:sp>
        <p:nvSpPr>
          <p:cNvPr id="10" name="Title 1"/>
          <p:cNvSpPr>
            <a:spLocks noGrp="1"/>
          </p:cNvSpPr>
          <p:nvPr>
            <p:ph type="title"/>
          </p:nvPr>
        </p:nvSpPr>
        <p:spPr>
          <a:xfrm>
            <a:off x="103373" y="57823"/>
            <a:ext cx="11772127" cy="1325563"/>
          </a:xfrm>
        </p:spPr>
        <p:txBody>
          <a:bodyPr>
            <a:normAutofit/>
          </a:bodyPr>
          <a:lstStyle/>
          <a:p>
            <a:r>
              <a:rPr lang="en-US" sz="5300" b="1" dirty="0" smtClean="0">
                <a:solidFill>
                  <a:srgbClr val="FF0000"/>
                </a:solidFill>
              </a:rPr>
              <a:t>C-3 : </a:t>
            </a:r>
            <a:r>
              <a:rPr lang="en-US" sz="3600" dirty="0"/>
              <a:t>MQTT is a publish-subscribe based messaging protocol that works on top of TCP/IP protocol</a:t>
            </a:r>
          </a:p>
        </p:txBody>
      </p:sp>
    </p:spTree>
    <p:extLst>
      <p:ext uri="{BB962C8B-B14F-4D97-AF65-F5344CB8AC3E}">
        <p14:creationId xmlns:p14="http://schemas.microsoft.com/office/powerpoint/2010/main" val="91835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585323"/>
          </a:xfrm>
          <a:prstGeom prst="rect">
            <a:avLst/>
          </a:prstGeom>
        </p:spPr>
        <p:txBody>
          <a:bodyPr wrap="square">
            <a:spAutoFit/>
          </a:bodyPr>
          <a:lstStyle/>
          <a:p>
            <a:r>
              <a:rPr lang="en-US" b="1" dirty="0"/>
              <a:t>Aspects of MQTT protocol</a:t>
            </a:r>
          </a:p>
          <a:p>
            <a:pPr marL="285750" indent="-285750" algn="just">
              <a:buFont typeface="Wingdings" panose="05000000000000000000" pitchFamily="2" charset="2"/>
              <a:buChar char="Ø"/>
            </a:pPr>
            <a:r>
              <a:rPr lang="en-US" dirty="0"/>
              <a:t>To communicate with each other, publisher and subscriber only needs to know IP and port of the broker and a common </a:t>
            </a:r>
            <a:r>
              <a:rPr lang="en-US" b="1" dirty="0"/>
              <a:t>Topic</a:t>
            </a:r>
            <a:r>
              <a:rPr lang="en-US" dirty="0"/>
              <a:t>. This removes dependency of each client knowing address of other client.</a:t>
            </a:r>
          </a:p>
          <a:p>
            <a:pPr marL="285750" indent="-285750" algn="just">
              <a:buFont typeface="Wingdings" panose="05000000000000000000" pitchFamily="2" charset="2"/>
              <a:buChar char="Ø"/>
            </a:pPr>
            <a:r>
              <a:rPr lang="en-US" dirty="0"/>
              <a:t>Even though most messages are delivered on the go, MQTT also supports storing of messages. If desired, broker can store these messages when a client is not online. For this client needs to connect using a persistent session with </a:t>
            </a:r>
            <a:r>
              <a:rPr lang="en-US" b="1" i="1" u="sng" dirty="0">
                <a:hlinkClick r:id="rId3"/>
              </a:rPr>
              <a:t>QOS</a:t>
            </a:r>
            <a:r>
              <a:rPr lang="en-US" dirty="0"/>
              <a:t> greater than zero.</a:t>
            </a:r>
          </a:p>
          <a:p>
            <a:pPr marL="285750" indent="-285750" algn="just">
              <a:buFont typeface="Wingdings" panose="05000000000000000000" pitchFamily="2" charset="2"/>
              <a:buChar char="Ø"/>
            </a:pPr>
            <a:r>
              <a:rPr lang="en-US" dirty="0"/>
              <a:t>MQTT mostly </a:t>
            </a:r>
            <a:r>
              <a:rPr lang="en-US" u="sng" dirty="0">
                <a:hlinkClick r:id="rId4"/>
              </a:rPr>
              <a:t>works in synchronous</a:t>
            </a:r>
            <a:r>
              <a:rPr lang="en-US" dirty="0"/>
              <a:t> manner which results in no lagging in delivery.</a:t>
            </a:r>
          </a:p>
          <a:p>
            <a:pPr marL="285750" indent="-285750" algn="just">
              <a:buFont typeface="Wingdings" panose="05000000000000000000" pitchFamily="2" charset="2"/>
              <a:buChar char="Ø"/>
            </a:pPr>
            <a:r>
              <a:rPr lang="en-US" dirty="0"/>
              <a:t>MQTT uses subject based filtering and broker uses </a:t>
            </a:r>
            <a:r>
              <a:rPr lang="en-US" b="1" i="1" dirty="0"/>
              <a:t>Topics</a:t>
            </a:r>
            <a:r>
              <a:rPr lang="en-US" dirty="0"/>
              <a:t> to decide on which subscriber is to receive which message.</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5"/>
          <a:stretch>
            <a:fillRect/>
          </a:stretch>
        </p:blipFill>
        <p:spPr>
          <a:xfrm>
            <a:off x="663388" y="4291652"/>
            <a:ext cx="3980329" cy="2349499"/>
          </a:xfrm>
          <a:prstGeom prst="rect">
            <a:avLst/>
          </a:prstGeom>
        </p:spPr>
      </p:pic>
      <p:sp>
        <p:nvSpPr>
          <p:cNvPr id="7" name="Rectangle 6"/>
          <p:cNvSpPr/>
          <p:nvPr/>
        </p:nvSpPr>
        <p:spPr>
          <a:xfrm>
            <a:off x="4796890" y="4727737"/>
            <a:ext cx="6096000" cy="1477328"/>
          </a:xfrm>
          <a:prstGeom prst="rect">
            <a:avLst/>
          </a:prstGeom>
        </p:spPr>
        <p:txBody>
          <a:bodyPr>
            <a:spAutoFit/>
          </a:bodyPr>
          <a:lstStyle/>
          <a:p>
            <a:r>
              <a:rPr lang="en-US" dirty="0">
                <a:solidFill>
                  <a:schemeClr val="bg1">
                    <a:lumMod val="50000"/>
                  </a:schemeClr>
                </a:solidFill>
              </a:rPr>
              <a:t>A temperature sensor publishes real-time temperature values to “temp” topic on MQTT-Broker.</a:t>
            </a:r>
          </a:p>
          <a:p>
            <a:endParaRPr lang="en-US" dirty="0">
              <a:solidFill>
                <a:schemeClr val="bg1">
                  <a:lumMod val="50000"/>
                </a:schemeClr>
              </a:solidFill>
            </a:endParaRPr>
          </a:p>
          <a:p>
            <a:r>
              <a:rPr lang="en-US" dirty="0">
                <a:solidFill>
                  <a:schemeClr val="bg1">
                    <a:lumMod val="50000"/>
                  </a:schemeClr>
                </a:solidFill>
              </a:rPr>
              <a:t>Broker then multicasts this information to all devices that had subscribed to topic “temp”.</a:t>
            </a:r>
          </a:p>
        </p:txBody>
      </p:sp>
    </p:spTree>
    <p:extLst>
      <p:ext uri="{BB962C8B-B14F-4D97-AF65-F5344CB8AC3E}">
        <p14:creationId xmlns:p14="http://schemas.microsoft.com/office/powerpoint/2010/main" val="2485005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754326"/>
          </a:xfrm>
          <a:prstGeom prst="rect">
            <a:avLst/>
          </a:prstGeom>
        </p:spPr>
        <p:txBody>
          <a:bodyPr wrap="square">
            <a:spAutoFit/>
          </a:bodyPr>
          <a:lstStyle/>
          <a:p>
            <a:r>
              <a:rPr lang="en-US" b="1" dirty="0"/>
              <a:t>MQTT - Client</a:t>
            </a:r>
          </a:p>
          <a:p>
            <a:pPr marL="285750" indent="-285750">
              <a:buFont typeface="Wingdings" panose="05000000000000000000" pitchFamily="2" charset="2"/>
              <a:buChar char="Ø"/>
            </a:pPr>
            <a:r>
              <a:rPr lang="en-US" dirty="0"/>
              <a:t>In MQTT, both publishers and subscribers are clients.</a:t>
            </a:r>
          </a:p>
          <a:p>
            <a:pPr marL="285750" indent="-285750">
              <a:buFont typeface="Wingdings" panose="05000000000000000000" pitchFamily="2" charset="2"/>
              <a:buChar char="Ø"/>
            </a:pPr>
            <a:r>
              <a:rPr lang="en-US" dirty="0"/>
              <a:t>A client can act both as a publisher or subscriber and name only signifies sending or receiving party.</a:t>
            </a:r>
          </a:p>
          <a:p>
            <a:pPr marL="285750" indent="-285750">
              <a:buFont typeface="Wingdings" panose="05000000000000000000" pitchFamily="2" charset="2"/>
              <a:buChar char="Ø"/>
            </a:pPr>
            <a:r>
              <a:rPr lang="en-US" dirty="0"/>
              <a:t>Ease of implementation and MQTT-client’s ability to work on low bandwidth network is what makes it perfect to use in IOT based devices.</a:t>
            </a:r>
          </a:p>
          <a:p>
            <a:pPr marL="285750" indent="-285750">
              <a:buFont typeface="Wingdings" panose="05000000000000000000" pitchFamily="2" charset="2"/>
              <a:buChar char="Ø"/>
            </a:pPr>
            <a:r>
              <a:rPr lang="en-US" dirty="0"/>
              <a:t>Micro-controllers, pi, AWS servers running on MQTT can act as clients.</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3280537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585323"/>
          </a:xfrm>
          <a:prstGeom prst="rect">
            <a:avLst/>
          </a:prstGeom>
        </p:spPr>
        <p:txBody>
          <a:bodyPr wrap="square">
            <a:spAutoFit/>
          </a:bodyPr>
          <a:lstStyle/>
          <a:p>
            <a:r>
              <a:rPr lang="en-US" b="1" dirty="0"/>
              <a:t>MQTT - Broker</a:t>
            </a:r>
          </a:p>
          <a:p>
            <a:pPr marL="285750" indent="-285750">
              <a:buFont typeface="Wingdings" panose="05000000000000000000" pitchFamily="2" charset="2"/>
              <a:buChar char="Ø"/>
            </a:pPr>
            <a:r>
              <a:rPr lang="en-US" dirty="0"/>
              <a:t>Broker acts as a mediator between publisher and subscriber.</a:t>
            </a:r>
          </a:p>
          <a:p>
            <a:pPr marL="285750" indent="-285750">
              <a:buFont typeface="Wingdings" panose="05000000000000000000" pitchFamily="2" charset="2"/>
              <a:buChar char="Ø"/>
            </a:pPr>
            <a:r>
              <a:rPr lang="en-US" dirty="0"/>
              <a:t>MQTT brokers can handle thousands of messages at a time due to its simplified architecture. Here is a comparison between </a:t>
            </a:r>
            <a:r>
              <a:rPr lang="en-US" b="1" u="sng" dirty="0">
                <a:hlinkClick r:id="rId3"/>
              </a:rPr>
              <a:t>MQTT and HTTP protocols</a:t>
            </a:r>
            <a:r>
              <a:rPr lang="en-US" dirty="0"/>
              <a:t>.</a:t>
            </a:r>
          </a:p>
          <a:p>
            <a:pPr marL="285750" indent="-285750">
              <a:buFont typeface="Wingdings" panose="05000000000000000000" pitchFamily="2" charset="2"/>
              <a:buChar char="Ø"/>
            </a:pPr>
            <a:r>
              <a:rPr lang="en-US" dirty="0"/>
              <a:t>Work done by broker : Receive all messages, </a:t>
            </a:r>
            <a:r>
              <a:rPr lang="en-US" b="1" u="sng" dirty="0">
                <a:hlinkClick r:id="rId4"/>
              </a:rPr>
              <a:t>filter</a:t>
            </a:r>
            <a:r>
              <a:rPr lang="en-US" dirty="0"/>
              <a:t> these messages, find out subscribers to a particular topic, Send these message to those subscribed clients.</a:t>
            </a:r>
          </a:p>
          <a:p>
            <a:pPr marL="285750" indent="-285750">
              <a:buFont typeface="Wingdings" panose="05000000000000000000" pitchFamily="2" charset="2"/>
              <a:buChar char="Ø"/>
            </a:pPr>
            <a:r>
              <a:rPr lang="en-US" dirty="0"/>
              <a:t>Broker can also hold missed messages of persisted clients which can be sent to it once he comes online again. This is important for a case when some client gets disconnected unwillingly.</a:t>
            </a:r>
          </a:p>
          <a:p>
            <a:pPr marL="285750" indent="-285750">
              <a:buFont typeface="Wingdings" panose="05000000000000000000" pitchFamily="2" charset="2"/>
              <a:buChar char="Ø"/>
            </a:pPr>
            <a:r>
              <a:rPr lang="en-US" dirty="0"/>
              <a:t>Broker is also responsible for handling authentication and authorization.</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5"/>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2665612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200329"/>
          </a:xfrm>
          <a:prstGeom prst="rect">
            <a:avLst/>
          </a:prstGeom>
        </p:spPr>
        <p:txBody>
          <a:bodyPr wrap="square">
            <a:spAutoFit/>
          </a:bodyPr>
          <a:lstStyle/>
          <a:p>
            <a:r>
              <a:rPr lang="en-US" b="1" dirty="0"/>
              <a:t>MQTT - Connection</a:t>
            </a:r>
          </a:p>
          <a:p>
            <a:pPr marL="285750" indent="-285750">
              <a:buFont typeface="Wingdings" panose="05000000000000000000" pitchFamily="2" charset="2"/>
              <a:buChar char="ü"/>
            </a:pPr>
            <a:r>
              <a:rPr lang="en-US" dirty="0"/>
              <a:t>MQTT broker and clients both are TCP/IP based.</a:t>
            </a:r>
          </a:p>
          <a:p>
            <a:pPr marL="285750" indent="-285750">
              <a:buFont typeface="Wingdings" panose="05000000000000000000" pitchFamily="2" charset="2"/>
              <a:buChar char="ü"/>
            </a:pPr>
            <a:r>
              <a:rPr lang="en-US" dirty="0"/>
              <a:t>Connection is always between one broker and one client.</a:t>
            </a:r>
          </a:p>
          <a:p>
            <a:pPr marL="285750" indent="-285750">
              <a:buFont typeface="Wingdings" panose="05000000000000000000" pitchFamily="2" charset="2"/>
              <a:buChar char="ü"/>
            </a:pPr>
            <a:r>
              <a:rPr lang="en-US" dirty="0"/>
              <a:t>Some important parameters needed for the connection :</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
        <p:nvSpPr>
          <p:cNvPr id="2" name="Rectangle 1"/>
          <p:cNvSpPr/>
          <p:nvPr/>
        </p:nvSpPr>
        <p:spPr>
          <a:xfrm>
            <a:off x="663388" y="2813732"/>
            <a:ext cx="11403106" cy="1477328"/>
          </a:xfrm>
          <a:prstGeom prst="rect">
            <a:avLst/>
          </a:prstGeom>
        </p:spPr>
        <p:txBody>
          <a:bodyPr wrap="square">
            <a:spAutoFit/>
          </a:bodyPr>
          <a:lstStyle/>
          <a:p>
            <a:pPr marL="285750" indent="-285750">
              <a:buFont typeface="Wingdings" panose="05000000000000000000" pitchFamily="2" charset="2"/>
              <a:buChar char="q"/>
            </a:pPr>
            <a:r>
              <a:rPr lang="en-US" dirty="0"/>
              <a:t>“</a:t>
            </a:r>
            <a:r>
              <a:rPr lang="en-US" dirty="0" err="1"/>
              <a:t>clientId</a:t>
            </a:r>
            <a:r>
              <a:rPr lang="en-US" dirty="0"/>
              <a:t>” : should be unique per client and is needed to maintain state of the client. This will help to deliver new messages to the client which were not delivered to it when it was offline.</a:t>
            </a:r>
          </a:p>
          <a:p>
            <a:pPr marL="285750" indent="-285750">
              <a:buFont typeface="Wingdings" panose="05000000000000000000" pitchFamily="2" charset="2"/>
              <a:buChar char="q"/>
            </a:pPr>
            <a:r>
              <a:rPr lang="en-US" dirty="0" smtClean="0"/>
              <a:t>“</a:t>
            </a:r>
            <a:r>
              <a:rPr lang="en-US" dirty="0" err="1"/>
              <a:t>cleanSession</a:t>
            </a:r>
            <a:r>
              <a:rPr lang="en-US" dirty="0"/>
              <a:t>” : equals to false, if you want to establish persistent session and store these subscriptions.</a:t>
            </a:r>
          </a:p>
          <a:p>
            <a:pPr marL="285750" indent="-285750">
              <a:buFont typeface="Wingdings" panose="05000000000000000000" pitchFamily="2" charset="2"/>
              <a:buChar char="q"/>
            </a:pPr>
            <a:r>
              <a:rPr lang="en-US" dirty="0" smtClean="0"/>
              <a:t>“</a:t>
            </a:r>
            <a:r>
              <a:rPr lang="en-US" dirty="0"/>
              <a:t>username/password” : sent as plain text if not encrypted.</a:t>
            </a:r>
          </a:p>
          <a:p>
            <a:pPr marL="285750" indent="-285750">
              <a:buFont typeface="Wingdings" panose="05000000000000000000" pitchFamily="2" charset="2"/>
              <a:buChar char="q"/>
            </a:pPr>
            <a:r>
              <a:rPr lang="en-US" dirty="0" smtClean="0"/>
              <a:t>“</a:t>
            </a:r>
            <a:r>
              <a:rPr lang="en-US" dirty="0" err="1"/>
              <a:t>willMessage</a:t>
            </a:r>
            <a:r>
              <a:rPr lang="en-US" dirty="0"/>
              <a:t>” : message to be sent by the disconnecting client to all clients of that topic in case it gets disconnected.</a:t>
            </a:r>
          </a:p>
        </p:txBody>
      </p:sp>
      <p:sp>
        <p:nvSpPr>
          <p:cNvPr id="4" name="Rectangle 3"/>
          <p:cNvSpPr/>
          <p:nvPr/>
        </p:nvSpPr>
        <p:spPr>
          <a:xfrm>
            <a:off x="5307105" y="4405879"/>
            <a:ext cx="6544236" cy="2031325"/>
          </a:xfrm>
          <a:prstGeom prst="rect">
            <a:avLst/>
          </a:prstGeom>
        </p:spPr>
        <p:txBody>
          <a:bodyPr wrap="square">
            <a:spAutoFit/>
          </a:bodyPr>
          <a:lstStyle/>
          <a:p>
            <a:pPr algn="just"/>
            <a:r>
              <a:rPr lang="en-US" b="1" dirty="0">
                <a:solidFill>
                  <a:schemeClr val="bg1">
                    <a:lumMod val="50000"/>
                  </a:schemeClr>
                </a:solidFill>
              </a:rPr>
              <a:t>Need for Client-ID </a:t>
            </a:r>
            <a:r>
              <a:rPr lang="en-US" dirty="0"/>
              <a:t>: </a:t>
            </a:r>
            <a:r>
              <a:rPr lang="en-US" dirty="0">
                <a:solidFill>
                  <a:schemeClr val="bg1">
                    <a:lumMod val="65000"/>
                  </a:schemeClr>
                </a:solidFill>
              </a:rPr>
              <a:t>Client-ID is needed to identify an application mainly when a client is using persistent subscriptions. When these subscriptions are offline, broker creates a backup of messages been delivered to them and when such applications come on-line again, a messaging provider has to identify these subscriptions and there messages. Broker then compares the persisted client-id across clients that came online and delivers messages to them.</a:t>
            </a:r>
          </a:p>
        </p:txBody>
      </p:sp>
    </p:spTree>
    <p:extLst>
      <p:ext uri="{BB962C8B-B14F-4D97-AF65-F5344CB8AC3E}">
        <p14:creationId xmlns:p14="http://schemas.microsoft.com/office/powerpoint/2010/main" val="18561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A-1: </a:t>
            </a:r>
            <a:r>
              <a:rPr lang="en-US" b="1" dirty="0" smtClean="0"/>
              <a:t>What </a:t>
            </a:r>
            <a:r>
              <a:rPr lang="en-US" b="1" dirty="0"/>
              <a:t>is </a:t>
            </a:r>
            <a:r>
              <a:rPr lang="en-US" b="1" dirty="0" smtClean="0"/>
              <a:t>MQTT</a:t>
            </a:r>
            <a:endParaRPr lang="en-US" dirty="0"/>
          </a:p>
        </p:txBody>
      </p:sp>
      <p:sp>
        <p:nvSpPr>
          <p:cNvPr id="3" name="Content Placeholder 2"/>
          <p:cNvSpPr>
            <a:spLocks noGrp="1"/>
          </p:cNvSpPr>
          <p:nvPr>
            <p:ph idx="1"/>
          </p:nvPr>
        </p:nvSpPr>
        <p:spPr>
          <a:xfrm>
            <a:off x="838200" y="1422004"/>
            <a:ext cx="10869706" cy="4351338"/>
          </a:xfrm>
        </p:spPr>
        <p:txBody>
          <a:bodyPr>
            <a:normAutofit/>
          </a:bodyPr>
          <a:lstStyle/>
          <a:p>
            <a:pPr marL="0" indent="0" algn="just">
              <a:buNone/>
            </a:pPr>
            <a:r>
              <a:rPr lang="en-US" sz="2000" dirty="0" smtClean="0"/>
              <a:t>The </a:t>
            </a:r>
            <a:r>
              <a:rPr lang="en-US" sz="2000" dirty="0"/>
              <a:t>official website definition is a “Client Server publish/subscribe messaging transport protocol. It is lightweight, open, simple, and designed so as to be easy to implement. These characteristics make it ideal for use in many situations, including constrained environments such as for communication in Machine to Machine (M2M) and Internet of Things (</a:t>
            </a:r>
            <a:r>
              <a:rPr lang="en-US" sz="2000" dirty="0" err="1"/>
              <a:t>IoT</a:t>
            </a:r>
            <a:r>
              <a:rPr lang="en-US" sz="2000" dirty="0"/>
              <a:t>) contexts where a small code footprint is required and/or network bandwidth is at a premium.”</a:t>
            </a:r>
          </a:p>
        </p:txBody>
      </p:sp>
      <p:pic>
        <p:nvPicPr>
          <p:cNvPr id="17410" name="Picture 2" descr="Session Layer Messaging Protocols in IoT - GeeksforGeek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4606" y="3031424"/>
            <a:ext cx="8102788" cy="35307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64659" y="6006353"/>
            <a:ext cx="9000565"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9188497" y="2735589"/>
            <a:ext cx="1739153"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810108" y="3735658"/>
            <a:ext cx="1862253" cy="1795346"/>
          </a:xfrm>
          <a:prstGeom prst="rect">
            <a:avLst/>
          </a:prstGeom>
          <a:solidFill>
            <a:schemeClr val="accent5"/>
          </a:solidFill>
          <a:ln>
            <a:solidFill>
              <a:schemeClr val="accent1">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328423" y="3984597"/>
            <a:ext cx="825622" cy="1249226"/>
          </a:xfrm>
          <a:prstGeom prst="rect">
            <a:avLst/>
          </a:prstGeom>
          <a:ln>
            <a:noFill/>
          </a:ln>
          <a:effectLst>
            <a:softEdge rad="112500"/>
          </a:effectLst>
        </p:spPr>
      </p:pic>
      <p:sp>
        <p:nvSpPr>
          <p:cNvPr id="9" name="TextBox 8"/>
          <p:cNvSpPr txBox="1"/>
          <p:nvPr/>
        </p:nvSpPr>
        <p:spPr>
          <a:xfrm>
            <a:off x="3077174" y="5235593"/>
            <a:ext cx="1375120" cy="369332"/>
          </a:xfrm>
          <a:prstGeom prst="rect">
            <a:avLst/>
          </a:prstGeom>
          <a:noFill/>
        </p:spPr>
        <p:txBody>
          <a:bodyPr wrap="none" rtlCol="0">
            <a:spAutoFit/>
          </a:bodyPr>
          <a:lstStyle/>
          <a:p>
            <a:r>
              <a:rPr lang="en-US" b="1" dirty="0" smtClean="0"/>
              <a:t>MQTT Client</a:t>
            </a:r>
            <a:endParaRPr lang="en-US" b="1" dirty="0"/>
          </a:p>
        </p:txBody>
      </p:sp>
      <p:sp>
        <p:nvSpPr>
          <p:cNvPr id="12" name="Rectangle 11"/>
          <p:cNvSpPr/>
          <p:nvPr/>
        </p:nvSpPr>
        <p:spPr>
          <a:xfrm>
            <a:off x="7503139" y="3746442"/>
            <a:ext cx="1862253" cy="179534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7730597" y="5172456"/>
            <a:ext cx="1457900" cy="369332"/>
          </a:xfrm>
          <a:prstGeom prst="rect">
            <a:avLst/>
          </a:prstGeom>
          <a:noFill/>
        </p:spPr>
        <p:txBody>
          <a:bodyPr wrap="none" rtlCol="0">
            <a:spAutoFit/>
          </a:bodyPr>
          <a:lstStyle/>
          <a:p>
            <a:r>
              <a:rPr lang="en-US" b="1" dirty="0" smtClean="0"/>
              <a:t>MQTT Broker</a:t>
            </a:r>
            <a:endParaRPr lang="en-US" b="1" dirty="0"/>
          </a:p>
        </p:txBody>
      </p:sp>
      <p:pic>
        <p:nvPicPr>
          <p:cNvPr id="10" name="Picture 9"/>
          <p:cNvPicPr>
            <a:picLocks noChangeAspect="1"/>
          </p:cNvPicPr>
          <p:nvPr/>
        </p:nvPicPr>
        <p:blipFill>
          <a:blip r:embed="rId4"/>
          <a:stretch>
            <a:fillRect/>
          </a:stretch>
        </p:blipFill>
        <p:spPr>
          <a:xfrm>
            <a:off x="7951914" y="3984597"/>
            <a:ext cx="964702" cy="1148669"/>
          </a:xfrm>
          <a:prstGeom prst="rect">
            <a:avLst/>
          </a:prstGeom>
          <a:ln>
            <a:noFill/>
          </a:ln>
          <a:effectLst>
            <a:softEdge rad="112500"/>
          </a:effectLst>
        </p:spPr>
      </p:pic>
    </p:spTree>
    <p:extLst>
      <p:ext uri="{BB962C8B-B14F-4D97-AF65-F5344CB8AC3E}">
        <p14:creationId xmlns:p14="http://schemas.microsoft.com/office/powerpoint/2010/main" val="3283466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477328"/>
          </a:xfrm>
          <a:prstGeom prst="rect">
            <a:avLst/>
          </a:prstGeom>
        </p:spPr>
        <p:txBody>
          <a:bodyPr wrap="square">
            <a:spAutoFit/>
          </a:bodyPr>
          <a:lstStyle/>
          <a:p>
            <a:r>
              <a:rPr lang="en-US" b="1" dirty="0"/>
              <a:t>Publisher/Subscriber in MQTT</a:t>
            </a:r>
          </a:p>
          <a:p>
            <a:pPr marL="285750" indent="-285750">
              <a:buFont typeface="Wingdings" panose="05000000000000000000" pitchFamily="2" charset="2"/>
              <a:buChar char="Ø"/>
            </a:pPr>
            <a:r>
              <a:rPr lang="en-US" dirty="0"/>
              <a:t>A MQTT </a:t>
            </a:r>
            <a:r>
              <a:rPr lang="en-US" b="1" dirty="0"/>
              <a:t>Publisher</a:t>
            </a:r>
            <a:r>
              <a:rPr lang="en-US" dirty="0"/>
              <a:t> client can start publishing messages as soon as it connects to the broker. Each message will contain a topic and payload to be sent.</a:t>
            </a:r>
          </a:p>
          <a:p>
            <a:pPr marL="285750" indent="-285750">
              <a:buFont typeface="Wingdings" panose="05000000000000000000" pitchFamily="2" charset="2"/>
              <a:buChar char="Ø"/>
            </a:pPr>
            <a:r>
              <a:rPr lang="en-US" dirty="0"/>
              <a:t>A MQTT </a:t>
            </a:r>
            <a:r>
              <a:rPr lang="en-US" b="1" dirty="0"/>
              <a:t>Subscriber</a:t>
            </a:r>
            <a:r>
              <a:rPr lang="en-US" dirty="0"/>
              <a:t> are </a:t>
            </a:r>
            <a:r>
              <a:rPr lang="en-US" dirty="0" err="1" smtClean="0"/>
              <a:t>t</a:t>
            </a:r>
            <a:r>
              <a:rPr lang="en-US" dirty="0" err="1"/>
              <a:t>the</a:t>
            </a:r>
            <a:r>
              <a:rPr lang="en-US" dirty="0"/>
              <a:t> ones that receives messages that are published to a particular topic.</a:t>
            </a:r>
          </a:p>
          <a:p>
            <a:pPr marL="285750" indent="-285750">
              <a:buFont typeface="Wingdings" panose="05000000000000000000" pitchFamily="2" charset="2"/>
              <a:buChar char="Ø"/>
            </a:pPr>
            <a:endParaRPr lang="en-US" dirty="0"/>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2213633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308324"/>
          </a:xfrm>
          <a:prstGeom prst="rect">
            <a:avLst/>
          </a:prstGeom>
        </p:spPr>
        <p:txBody>
          <a:bodyPr wrap="square">
            <a:spAutoFit/>
          </a:bodyPr>
          <a:lstStyle/>
          <a:p>
            <a:r>
              <a:rPr lang="en-US" b="1" dirty="0"/>
              <a:t>MQTT - Topics</a:t>
            </a:r>
          </a:p>
          <a:p>
            <a:pPr marL="285750" indent="-285750">
              <a:buFont typeface="Wingdings" panose="05000000000000000000" pitchFamily="2" charset="2"/>
              <a:buChar char="Ø"/>
            </a:pPr>
            <a:r>
              <a:rPr lang="en-US" dirty="0"/>
              <a:t>MQTT-Topic is a string that broker uses to filter messages. Only subscribers of a particular topic receives messages published to that topic.</a:t>
            </a:r>
          </a:p>
          <a:p>
            <a:pPr marL="285750" indent="-285750">
              <a:buFont typeface="Wingdings" panose="05000000000000000000" pitchFamily="2" charset="2"/>
              <a:buChar char="Ø"/>
            </a:pPr>
            <a:r>
              <a:rPr lang="en-US" dirty="0"/>
              <a:t>Topics consist of topic levels separated by a “/”. Example : </a:t>
            </a:r>
            <a:r>
              <a:rPr lang="en-US" i="1" dirty="0"/>
              <a:t>“home/ground/room/temp”</a:t>
            </a:r>
            <a:endParaRPr lang="en-US" dirty="0"/>
          </a:p>
          <a:p>
            <a:pPr marL="285750" indent="-285750">
              <a:buFont typeface="Wingdings" panose="05000000000000000000" pitchFamily="2" charset="2"/>
              <a:buChar char="Ø"/>
            </a:pPr>
            <a:r>
              <a:rPr lang="en-US" dirty="0"/>
              <a:t>Properties :</a:t>
            </a:r>
            <a:br>
              <a:rPr lang="en-US" dirty="0"/>
            </a:br>
            <a:r>
              <a:rPr lang="en-US" dirty="0"/>
              <a:t>1. Must contain </a:t>
            </a:r>
            <a:r>
              <a:rPr lang="en-US" dirty="0" err="1"/>
              <a:t>atleast</a:t>
            </a:r>
            <a:r>
              <a:rPr lang="en-US" dirty="0"/>
              <a:t> 1 character</a:t>
            </a:r>
            <a:br>
              <a:rPr lang="en-US" dirty="0"/>
            </a:br>
            <a:r>
              <a:rPr lang="en-US" dirty="0"/>
              <a:t>2. Can contain empty spaces</a:t>
            </a:r>
            <a:br>
              <a:rPr lang="en-US" dirty="0"/>
            </a:br>
            <a:r>
              <a:rPr lang="en-US" dirty="0"/>
              <a:t>3. “/” is a valid topic name</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
        <p:nvSpPr>
          <p:cNvPr id="7" name="Rectangle 6"/>
          <p:cNvSpPr/>
          <p:nvPr/>
        </p:nvSpPr>
        <p:spPr>
          <a:xfrm>
            <a:off x="4769223" y="4014653"/>
            <a:ext cx="6096000" cy="646331"/>
          </a:xfrm>
          <a:prstGeom prst="rect">
            <a:avLst/>
          </a:prstGeom>
        </p:spPr>
        <p:txBody>
          <a:bodyPr>
            <a:spAutoFit/>
          </a:bodyPr>
          <a:lstStyle/>
          <a:p>
            <a:r>
              <a:rPr lang="en-US" dirty="0">
                <a:solidFill>
                  <a:schemeClr val="bg1">
                    <a:lumMod val="65000"/>
                  </a:schemeClr>
                </a:solidFill>
              </a:rPr>
              <a:t>“MQTT-Topics” is an interesting concept. Click here for further information or read AWS guide on “MQTT-Topic”.</a:t>
            </a:r>
          </a:p>
        </p:txBody>
      </p:sp>
    </p:spTree>
    <p:extLst>
      <p:ext uri="{BB962C8B-B14F-4D97-AF65-F5344CB8AC3E}">
        <p14:creationId xmlns:p14="http://schemas.microsoft.com/office/powerpoint/2010/main" val="4202516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3139321"/>
          </a:xfrm>
          <a:prstGeom prst="rect">
            <a:avLst/>
          </a:prstGeom>
        </p:spPr>
        <p:txBody>
          <a:bodyPr wrap="square">
            <a:spAutoFit/>
          </a:bodyPr>
          <a:lstStyle/>
          <a:p>
            <a:pPr algn="just"/>
            <a:r>
              <a:rPr lang="en-US" dirty="0"/>
              <a:t>T</a:t>
            </a:r>
            <a:r>
              <a:rPr lang="en-US" dirty="0" smtClean="0"/>
              <a:t>here </a:t>
            </a:r>
            <a:r>
              <a:rPr lang="en-US" dirty="0"/>
              <a:t>are few more topics that needs your attention :</a:t>
            </a:r>
          </a:p>
          <a:p>
            <a:pPr algn="just"/>
            <a:r>
              <a:rPr lang="en-US" b="1" u="sng" dirty="0">
                <a:hlinkClick r:id="rId3"/>
              </a:rPr>
              <a:t>Quality of Service</a:t>
            </a:r>
            <a:r>
              <a:rPr lang="en-US" dirty="0"/>
              <a:t> : </a:t>
            </a:r>
            <a:r>
              <a:rPr lang="en-US" b="1" i="1" dirty="0"/>
              <a:t>QOS</a:t>
            </a:r>
            <a:r>
              <a:rPr lang="en-US" dirty="0"/>
              <a:t> is a key feature of the MQTT protocol which gives client a power to choose among different level of services that matches its network reliability and application logic. Because MQTT manages the re-transmission of messages and guarantees delivery (even when the underlying transport is not reliable), QOS makes communication in unreliable networks a lot easier.</a:t>
            </a:r>
          </a:p>
          <a:p>
            <a:pPr algn="just"/>
            <a:r>
              <a:rPr lang="en-US" b="1" dirty="0"/>
              <a:t>Persistent Session in MQTT</a:t>
            </a:r>
            <a:r>
              <a:rPr lang="en-US" dirty="0"/>
              <a:t> : In MQTT a client can request a persistent session when it connects to the broker. Persistent sessions save all information that is relevant for the client on the broker. Read : </a:t>
            </a:r>
            <a:r>
              <a:rPr lang="en-US" u="sng" dirty="0">
                <a:hlinkClick r:id="rId4"/>
              </a:rPr>
              <a:t>AWS Doc</a:t>
            </a:r>
            <a:r>
              <a:rPr lang="en-US" dirty="0"/>
              <a:t>, </a:t>
            </a:r>
            <a:r>
              <a:rPr lang="en-US" u="sng" dirty="0">
                <a:hlinkClick r:id="rId5"/>
              </a:rPr>
              <a:t>IBM Doc</a:t>
            </a:r>
            <a:r>
              <a:rPr lang="en-US" dirty="0"/>
              <a:t>.</a:t>
            </a:r>
          </a:p>
          <a:p>
            <a:pPr algn="just"/>
            <a:r>
              <a:rPr lang="en-US" b="1" dirty="0"/>
              <a:t>Last Will</a:t>
            </a:r>
            <a:r>
              <a:rPr lang="en-US" dirty="0"/>
              <a:t> : This basically is a message that will notify other clients subscribed to a particular topic that this client has lost connection. </a:t>
            </a:r>
            <a:r>
              <a:rPr lang="en-US" u="sng" dirty="0" err="1">
                <a:hlinkClick r:id="rId6"/>
              </a:rPr>
              <a:t>HiveMQ</a:t>
            </a:r>
            <a:r>
              <a:rPr lang="en-US" u="sng" dirty="0">
                <a:hlinkClick r:id="rId6"/>
              </a:rPr>
              <a:t> Read</a:t>
            </a:r>
            <a:r>
              <a:rPr lang="en-US" dirty="0"/>
              <a:t> explains it in details.</a:t>
            </a:r>
          </a:p>
          <a:p>
            <a:r>
              <a:rPr lang="en-US" dirty="0"/>
              <a:t/>
            </a:r>
            <a:br>
              <a:rPr lang="en-US" dirty="0"/>
            </a:br>
            <a:endParaRPr lang="en-US" dirty="0"/>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7"/>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30399779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a:t>
            </a:r>
            <a:r>
              <a:rPr lang="en-US" b="1" dirty="0" err="1"/>
              <a:t>IoT_A</a:t>
            </a:r>
            <a:r>
              <a:rPr lang="en-US" b="1" dirty="0"/>
              <a:t/>
            </a:r>
            <a:br>
              <a:rPr lang="en-US" b="1" dirty="0"/>
            </a:br>
            <a:endParaRPr lang="en-US" dirty="0"/>
          </a:p>
        </p:txBody>
      </p:sp>
      <p:pic>
        <p:nvPicPr>
          <p:cNvPr id="4" name="Content Placeholder 3"/>
          <p:cNvPicPr>
            <a:picLocks noGrp="1" noChangeAspect="1"/>
          </p:cNvPicPr>
          <p:nvPr>
            <p:ph idx="1"/>
          </p:nvPr>
        </p:nvPicPr>
        <p:blipFill>
          <a:blip r:embed="rId3"/>
          <a:stretch>
            <a:fillRect/>
          </a:stretch>
        </p:blipFill>
        <p:spPr>
          <a:xfrm>
            <a:off x="978584" y="1521725"/>
            <a:ext cx="5801784" cy="4351338"/>
          </a:xfrm>
          <a:prstGeom prst="rect">
            <a:avLst/>
          </a:prstGeom>
        </p:spPr>
      </p:pic>
      <p:pic>
        <p:nvPicPr>
          <p:cNvPr id="5" name="Picture 4"/>
          <p:cNvPicPr>
            <a:picLocks noChangeAspect="1"/>
          </p:cNvPicPr>
          <p:nvPr/>
        </p:nvPicPr>
        <p:blipFill>
          <a:blip r:embed="rId4"/>
          <a:stretch>
            <a:fillRect/>
          </a:stretch>
        </p:blipFill>
        <p:spPr>
          <a:xfrm>
            <a:off x="6920753" y="1027906"/>
            <a:ext cx="4433047" cy="2462804"/>
          </a:xfrm>
          <a:prstGeom prst="rect">
            <a:avLst/>
          </a:prstGeom>
        </p:spPr>
      </p:pic>
      <p:pic>
        <p:nvPicPr>
          <p:cNvPr id="6" name="Picture 5"/>
          <p:cNvPicPr>
            <a:picLocks noChangeAspect="1"/>
          </p:cNvPicPr>
          <p:nvPr/>
        </p:nvPicPr>
        <p:blipFill>
          <a:blip r:embed="rId5"/>
          <a:stretch>
            <a:fillRect/>
          </a:stretch>
        </p:blipFill>
        <p:spPr>
          <a:xfrm>
            <a:off x="6920752" y="3697394"/>
            <a:ext cx="4433047" cy="2344632"/>
          </a:xfrm>
          <a:prstGeom prst="rect">
            <a:avLst/>
          </a:prstGeom>
        </p:spPr>
      </p:pic>
      <p:sp>
        <p:nvSpPr>
          <p:cNvPr id="7" name="Rectangle 6"/>
          <p:cNvSpPr/>
          <p:nvPr/>
        </p:nvSpPr>
        <p:spPr>
          <a:xfrm>
            <a:off x="978584" y="1027906"/>
            <a:ext cx="3407471" cy="369332"/>
          </a:xfrm>
          <a:prstGeom prst="rect">
            <a:avLst/>
          </a:prstGeom>
        </p:spPr>
        <p:txBody>
          <a:bodyPr wrap="none">
            <a:spAutoFit/>
          </a:bodyPr>
          <a:lstStyle/>
          <a:p>
            <a:r>
              <a:rPr lang="en-US" dirty="0"/>
              <a:t>https://github.com/siagianp/IoT-A</a:t>
            </a:r>
          </a:p>
        </p:txBody>
      </p:sp>
    </p:spTree>
    <p:extLst>
      <p:ext uri="{BB962C8B-B14F-4D97-AF65-F5344CB8AC3E}">
        <p14:creationId xmlns:p14="http://schemas.microsoft.com/office/powerpoint/2010/main" val="181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65556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pic>
        <p:nvPicPr>
          <p:cNvPr id="25" name="Picture 24"/>
          <p:cNvPicPr>
            <a:picLocks noChangeAspect="1"/>
          </p:cNvPicPr>
          <p:nvPr/>
        </p:nvPicPr>
        <p:blipFill>
          <a:blip r:embed="rId5"/>
          <a:stretch>
            <a:fillRect/>
          </a:stretch>
        </p:blipFill>
        <p:spPr>
          <a:xfrm>
            <a:off x="5617762" y="3056043"/>
            <a:ext cx="446086" cy="635863"/>
          </a:xfrm>
          <a:prstGeom prst="rect">
            <a:avLst/>
          </a:prstGeom>
        </p:spPr>
      </p:pic>
      <p:pic>
        <p:nvPicPr>
          <p:cNvPr id="26" name="Picture 25"/>
          <p:cNvPicPr>
            <a:picLocks noChangeAspect="1"/>
          </p:cNvPicPr>
          <p:nvPr/>
        </p:nvPicPr>
        <p:blipFill>
          <a:blip r:embed="rId6"/>
          <a:stretch>
            <a:fillRect/>
          </a:stretch>
        </p:blipFill>
        <p:spPr>
          <a:xfrm>
            <a:off x="4782880" y="3045535"/>
            <a:ext cx="613391" cy="582721"/>
          </a:xfrm>
          <a:prstGeom prst="rect">
            <a:avLst/>
          </a:prstGeom>
        </p:spPr>
      </p:pic>
      <p:pic>
        <p:nvPicPr>
          <p:cNvPr id="27" name="Picture 26"/>
          <p:cNvPicPr>
            <a:picLocks noChangeAspect="1"/>
          </p:cNvPicPr>
          <p:nvPr/>
        </p:nvPicPr>
        <p:blipFill>
          <a:blip r:embed="rId7"/>
          <a:stretch>
            <a:fillRect/>
          </a:stretch>
        </p:blipFill>
        <p:spPr>
          <a:xfrm>
            <a:off x="4059064" y="3056043"/>
            <a:ext cx="599662" cy="577554"/>
          </a:xfrm>
          <a:prstGeom prst="rect">
            <a:avLst/>
          </a:prstGeom>
        </p:spPr>
      </p:pic>
      <p:sp>
        <p:nvSpPr>
          <p:cNvPr id="28" name="Rectangle 27"/>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29" name="Rectangle 28"/>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30" name="Rectangle 29"/>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31" name="Rectangle 30"/>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32" name="Rectangle 31"/>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1721274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pPr fontAlgn="base"/>
            <a:r>
              <a:rPr lang="en-US" b="1" dirty="0" smtClean="0">
                <a:solidFill>
                  <a:srgbClr val="FF0000"/>
                </a:solidFill>
              </a:rPr>
              <a:t>A-2:</a:t>
            </a:r>
            <a:r>
              <a:rPr lang="en-US" b="1" dirty="0" smtClean="0"/>
              <a:t>What </a:t>
            </a:r>
            <a:r>
              <a:rPr lang="en-US" b="1" dirty="0"/>
              <a:t>is AMQP</a:t>
            </a:r>
          </a:p>
        </p:txBody>
      </p:sp>
      <p:sp>
        <p:nvSpPr>
          <p:cNvPr id="5" name="Rectangle 4"/>
          <p:cNvSpPr/>
          <p:nvPr/>
        </p:nvSpPr>
        <p:spPr>
          <a:xfrm>
            <a:off x="9188497" y="2735589"/>
            <a:ext cx="1739153"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Content Placeholder 2"/>
          <p:cNvSpPr>
            <a:spLocks noGrp="1"/>
          </p:cNvSpPr>
          <p:nvPr>
            <p:ph idx="1"/>
          </p:nvPr>
        </p:nvSpPr>
        <p:spPr>
          <a:xfrm>
            <a:off x="838200" y="1422004"/>
            <a:ext cx="10869706" cy="2325243"/>
          </a:xfrm>
        </p:spPr>
        <p:txBody>
          <a:bodyPr>
            <a:normAutofit/>
          </a:bodyPr>
          <a:lstStyle/>
          <a:p>
            <a:pPr marL="0" indent="0" algn="just">
              <a:buNone/>
            </a:pPr>
            <a:r>
              <a:rPr lang="en-US" sz="2000" dirty="0"/>
              <a:t>Advanced Message Queuing Protocol(AMQP). </a:t>
            </a:r>
            <a:endParaRPr lang="en-US" sz="2000" dirty="0" smtClean="0"/>
          </a:p>
          <a:p>
            <a:pPr marL="0" indent="0" algn="just">
              <a:buNone/>
            </a:pPr>
            <a:r>
              <a:rPr lang="en-US" sz="2000" dirty="0" smtClean="0"/>
              <a:t>Advanced </a:t>
            </a:r>
            <a:r>
              <a:rPr lang="en-US" sz="2000" dirty="0"/>
              <a:t>Message Queuing Protocol is an open standard session layer protocol useful for sending transnational messages that is why mainly used in the financial industry. It runs over TCP (Transmission Control Protocol) or UDP (User Datagram Protocol) which is nearly similar to that of MQTT. But only difference is that Broker(Dealer) contains Exchange and Queues as a result it is focused on not losing messages. The exchange receives messages from publishers and distributes them to respective queues. Different subscribers collect topic wise sensory data from respective topic queues.</a:t>
            </a:r>
          </a:p>
        </p:txBody>
      </p:sp>
      <p:pic>
        <p:nvPicPr>
          <p:cNvPr id="9" name="Picture 8"/>
          <p:cNvPicPr>
            <a:picLocks noChangeAspect="1"/>
          </p:cNvPicPr>
          <p:nvPr/>
        </p:nvPicPr>
        <p:blipFill>
          <a:blip r:embed="rId2"/>
          <a:stretch>
            <a:fillRect/>
          </a:stretch>
        </p:blipFill>
        <p:spPr>
          <a:xfrm>
            <a:off x="3615578" y="3498475"/>
            <a:ext cx="5498726" cy="2259106"/>
          </a:xfrm>
          <a:prstGeom prst="rect">
            <a:avLst/>
          </a:prstGeom>
        </p:spPr>
      </p:pic>
      <p:sp>
        <p:nvSpPr>
          <p:cNvPr id="10" name="Rectangle 9"/>
          <p:cNvSpPr/>
          <p:nvPr/>
        </p:nvSpPr>
        <p:spPr>
          <a:xfrm>
            <a:off x="1864659" y="6006353"/>
            <a:ext cx="9000565"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3615578" y="5555034"/>
            <a:ext cx="6248400" cy="1100419"/>
          </a:xfrm>
          <a:prstGeom prst="rect">
            <a:avLst/>
          </a:prstGeom>
        </p:spPr>
      </p:pic>
    </p:spTree>
    <p:extLst>
      <p:ext uri="{BB962C8B-B14F-4D97-AF65-F5344CB8AC3E}">
        <p14:creationId xmlns:p14="http://schemas.microsoft.com/office/powerpoint/2010/main" val="641281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fontAlgn="base"/>
            <a:r>
              <a:rPr lang="en-US" b="1" dirty="0" smtClean="0">
                <a:solidFill>
                  <a:srgbClr val="FF0000"/>
                </a:solidFill>
              </a:rPr>
              <a:t>A-3:</a:t>
            </a:r>
            <a:r>
              <a:rPr lang="en-US" b="1" dirty="0" smtClean="0"/>
              <a:t>What </a:t>
            </a:r>
            <a:r>
              <a:rPr lang="en-US" b="1" dirty="0"/>
              <a:t>is Constrained Application Protocol </a:t>
            </a:r>
            <a:r>
              <a:rPr lang="en-US" b="1" dirty="0" smtClean="0"/>
              <a:t>(</a:t>
            </a:r>
            <a:r>
              <a:rPr lang="en-US" b="1" dirty="0" err="1" smtClean="0"/>
              <a:t>CoAP</a:t>
            </a:r>
            <a:r>
              <a:rPr lang="en-US" b="1" dirty="0" smtClean="0"/>
              <a:t>)</a:t>
            </a:r>
            <a:endParaRPr lang="en-US" b="1" dirty="0"/>
          </a:p>
        </p:txBody>
      </p:sp>
      <p:sp>
        <p:nvSpPr>
          <p:cNvPr id="5" name="Rectangle 4"/>
          <p:cNvSpPr/>
          <p:nvPr/>
        </p:nvSpPr>
        <p:spPr>
          <a:xfrm>
            <a:off x="838200" y="1690688"/>
            <a:ext cx="6096000" cy="3139321"/>
          </a:xfrm>
          <a:prstGeom prst="rect">
            <a:avLst/>
          </a:prstGeom>
        </p:spPr>
        <p:txBody>
          <a:bodyPr>
            <a:spAutoFit/>
          </a:bodyPr>
          <a:lstStyle/>
          <a:p>
            <a:pPr algn="just"/>
            <a:r>
              <a:rPr lang="en-US" dirty="0"/>
              <a:t>Constrained Application </a:t>
            </a:r>
            <a:r>
              <a:rPr lang="en-US" dirty="0" err="1"/>
              <a:t>Protocolis</a:t>
            </a:r>
            <a:r>
              <a:rPr lang="en-US" dirty="0"/>
              <a:t> a session layer protocol that uses RESTful architecture which is a standard interface between HTTP clients and servers. It uses UDP (User Datagram Protocol) protocol for lightweight implementation so it is based on two sublayers </a:t>
            </a:r>
            <a:r>
              <a:rPr lang="en-US" dirty="0" err="1"/>
              <a:t>i.e</a:t>
            </a:r>
            <a:r>
              <a:rPr lang="en-US" dirty="0"/>
              <a:t> messaging and request/response for interaction. This protocol is designed to address </a:t>
            </a:r>
            <a:r>
              <a:rPr lang="en-US" dirty="0" err="1"/>
              <a:t>IoT</a:t>
            </a:r>
            <a:r>
              <a:rPr lang="en-US" dirty="0"/>
              <a:t> systems based on HTTP protocols. So, </a:t>
            </a:r>
            <a:r>
              <a:rPr lang="en-US" dirty="0" err="1"/>
              <a:t>CoAP</a:t>
            </a:r>
            <a:r>
              <a:rPr lang="en-US" dirty="0"/>
              <a:t> utilizes all HTTP methods like GET, PUT, PUSH, DELETE for message transmission, and accessing resources. It is a specialized web transfer protocol which uses constrained nodes/devices on same constrained networks in Internet of Things.</a:t>
            </a:r>
          </a:p>
        </p:txBody>
      </p:sp>
      <p:sp>
        <p:nvSpPr>
          <p:cNvPr id="6" name="Rectangle 5"/>
          <p:cNvSpPr/>
          <p:nvPr/>
        </p:nvSpPr>
        <p:spPr>
          <a:xfrm>
            <a:off x="7153835" y="1690688"/>
            <a:ext cx="4787153" cy="4524315"/>
          </a:xfrm>
          <a:prstGeom prst="rect">
            <a:avLst/>
          </a:prstGeom>
        </p:spPr>
        <p:txBody>
          <a:bodyPr wrap="square">
            <a:spAutoFit/>
          </a:bodyPr>
          <a:lstStyle/>
          <a:p>
            <a:pPr algn="just"/>
            <a:r>
              <a:rPr lang="en-US" dirty="0"/>
              <a:t>Constrained Application Protocol </a:t>
            </a:r>
            <a:r>
              <a:rPr lang="en-US" dirty="0" err="1"/>
              <a:t>adalah</a:t>
            </a:r>
            <a:r>
              <a:rPr lang="en-US" dirty="0"/>
              <a:t> </a:t>
            </a:r>
            <a:r>
              <a:rPr lang="en-US" dirty="0" err="1"/>
              <a:t>protokol</a:t>
            </a:r>
            <a:r>
              <a:rPr lang="en-US" dirty="0"/>
              <a:t> </a:t>
            </a:r>
            <a:r>
              <a:rPr lang="en-US" dirty="0" err="1"/>
              <a:t>lapisan</a:t>
            </a:r>
            <a:r>
              <a:rPr lang="en-US" dirty="0"/>
              <a:t> </a:t>
            </a:r>
            <a:r>
              <a:rPr lang="en-US" dirty="0" err="1"/>
              <a:t>sesi</a:t>
            </a:r>
            <a:r>
              <a:rPr lang="en-US" dirty="0"/>
              <a:t> yang </a:t>
            </a:r>
            <a:r>
              <a:rPr lang="en-US" dirty="0" err="1"/>
              <a:t>menggunakan</a:t>
            </a:r>
            <a:r>
              <a:rPr lang="en-US" dirty="0"/>
              <a:t> </a:t>
            </a:r>
            <a:r>
              <a:rPr lang="en-US" dirty="0" err="1"/>
              <a:t>arsitektur</a:t>
            </a:r>
            <a:r>
              <a:rPr lang="en-US" dirty="0"/>
              <a:t> RESTful yang </a:t>
            </a:r>
            <a:r>
              <a:rPr lang="en-US" dirty="0" err="1"/>
              <a:t>merupakan</a:t>
            </a:r>
            <a:r>
              <a:rPr lang="en-US" dirty="0"/>
              <a:t> </a:t>
            </a:r>
            <a:r>
              <a:rPr lang="en-US" dirty="0" err="1"/>
              <a:t>antarmuka</a:t>
            </a:r>
            <a:r>
              <a:rPr lang="en-US" dirty="0"/>
              <a:t> </a:t>
            </a:r>
            <a:r>
              <a:rPr lang="en-US" dirty="0" err="1"/>
              <a:t>standar</a:t>
            </a:r>
            <a:r>
              <a:rPr lang="en-US" dirty="0"/>
              <a:t> </a:t>
            </a:r>
            <a:r>
              <a:rPr lang="en-US" dirty="0" err="1"/>
              <a:t>antara</a:t>
            </a:r>
            <a:r>
              <a:rPr lang="en-US" dirty="0"/>
              <a:t> </a:t>
            </a:r>
            <a:r>
              <a:rPr lang="en-US" dirty="0" err="1"/>
              <a:t>klien</a:t>
            </a:r>
            <a:r>
              <a:rPr lang="en-US" dirty="0"/>
              <a:t> </a:t>
            </a:r>
            <a:r>
              <a:rPr lang="en-US" dirty="0" err="1"/>
              <a:t>dan</a:t>
            </a:r>
            <a:r>
              <a:rPr lang="en-US" dirty="0"/>
              <a:t> server HTTP. </a:t>
            </a:r>
            <a:r>
              <a:rPr lang="en-US" dirty="0" err="1"/>
              <a:t>Protokol</a:t>
            </a:r>
            <a:r>
              <a:rPr lang="en-US" dirty="0"/>
              <a:t> </a:t>
            </a:r>
            <a:r>
              <a:rPr lang="en-US" dirty="0" err="1"/>
              <a:t>ini</a:t>
            </a:r>
            <a:r>
              <a:rPr lang="en-US" dirty="0"/>
              <a:t> </a:t>
            </a:r>
            <a:r>
              <a:rPr lang="en-US" dirty="0" err="1"/>
              <a:t>menggunakan</a:t>
            </a:r>
            <a:r>
              <a:rPr lang="en-US" dirty="0"/>
              <a:t> </a:t>
            </a:r>
            <a:r>
              <a:rPr lang="en-US" dirty="0" err="1"/>
              <a:t>protokol</a:t>
            </a:r>
            <a:r>
              <a:rPr lang="en-US" dirty="0"/>
              <a:t> UDP (User Datagram Protocol) </a:t>
            </a:r>
            <a:r>
              <a:rPr lang="en-US" dirty="0" err="1"/>
              <a:t>untuk</a:t>
            </a:r>
            <a:r>
              <a:rPr lang="en-US" dirty="0"/>
              <a:t> </a:t>
            </a:r>
            <a:r>
              <a:rPr lang="en-US" dirty="0" err="1"/>
              <a:t>implementasi</a:t>
            </a:r>
            <a:r>
              <a:rPr lang="en-US" dirty="0"/>
              <a:t> yang </a:t>
            </a:r>
            <a:r>
              <a:rPr lang="en-US" dirty="0" err="1"/>
              <a:t>ringan</a:t>
            </a:r>
            <a:r>
              <a:rPr lang="en-US" dirty="0"/>
              <a:t> </a:t>
            </a:r>
            <a:r>
              <a:rPr lang="en-US" dirty="0" err="1"/>
              <a:t>sehingga</a:t>
            </a:r>
            <a:r>
              <a:rPr lang="en-US" dirty="0"/>
              <a:t> </a:t>
            </a:r>
            <a:r>
              <a:rPr lang="en-US" dirty="0" err="1"/>
              <a:t>didasarkan</a:t>
            </a:r>
            <a:r>
              <a:rPr lang="en-US" dirty="0"/>
              <a:t> </a:t>
            </a:r>
            <a:r>
              <a:rPr lang="en-US" dirty="0" err="1"/>
              <a:t>pada</a:t>
            </a:r>
            <a:r>
              <a:rPr lang="en-US" dirty="0"/>
              <a:t> </a:t>
            </a:r>
            <a:r>
              <a:rPr lang="en-US" dirty="0" err="1"/>
              <a:t>dua</a:t>
            </a:r>
            <a:r>
              <a:rPr lang="en-US" dirty="0"/>
              <a:t> </a:t>
            </a:r>
            <a:r>
              <a:rPr lang="en-US" dirty="0" err="1"/>
              <a:t>sublapisan</a:t>
            </a:r>
            <a:r>
              <a:rPr lang="en-US" dirty="0"/>
              <a:t> </a:t>
            </a:r>
            <a:r>
              <a:rPr lang="en-US" dirty="0" err="1"/>
              <a:t>yaitu</a:t>
            </a:r>
            <a:r>
              <a:rPr lang="en-US" dirty="0"/>
              <a:t> </a:t>
            </a:r>
            <a:r>
              <a:rPr lang="en-US" dirty="0" err="1"/>
              <a:t>pengiriman</a:t>
            </a:r>
            <a:r>
              <a:rPr lang="en-US" dirty="0"/>
              <a:t> </a:t>
            </a:r>
            <a:r>
              <a:rPr lang="en-US" dirty="0" err="1"/>
              <a:t>pesan</a:t>
            </a:r>
            <a:r>
              <a:rPr lang="en-US" dirty="0"/>
              <a:t> </a:t>
            </a:r>
            <a:r>
              <a:rPr lang="en-US" dirty="0" err="1"/>
              <a:t>dan</a:t>
            </a:r>
            <a:r>
              <a:rPr lang="en-US" dirty="0"/>
              <a:t> </a:t>
            </a:r>
            <a:r>
              <a:rPr lang="en-US" dirty="0" err="1"/>
              <a:t>permintaan</a:t>
            </a:r>
            <a:r>
              <a:rPr lang="en-US" dirty="0"/>
              <a:t>/</a:t>
            </a:r>
            <a:r>
              <a:rPr lang="en-US" dirty="0" err="1"/>
              <a:t>respons</a:t>
            </a:r>
            <a:r>
              <a:rPr lang="en-US" dirty="0"/>
              <a:t> </a:t>
            </a:r>
            <a:r>
              <a:rPr lang="en-US" dirty="0" err="1"/>
              <a:t>untuk</a:t>
            </a:r>
            <a:r>
              <a:rPr lang="en-US" dirty="0"/>
              <a:t> </a:t>
            </a:r>
            <a:r>
              <a:rPr lang="en-US" dirty="0" err="1"/>
              <a:t>interaksi</a:t>
            </a:r>
            <a:r>
              <a:rPr lang="en-US" dirty="0"/>
              <a:t>. </a:t>
            </a:r>
            <a:r>
              <a:rPr lang="en-US" dirty="0" err="1"/>
              <a:t>Protokol</a:t>
            </a:r>
            <a:r>
              <a:rPr lang="en-US" dirty="0"/>
              <a:t> </a:t>
            </a:r>
            <a:r>
              <a:rPr lang="en-US" dirty="0" err="1"/>
              <a:t>ini</a:t>
            </a:r>
            <a:r>
              <a:rPr lang="en-US" dirty="0"/>
              <a:t> </a:t>
            </a:r>
            <a:r>
              <a:rPr lang="en-US" dirty="0" err="1"/>
              <a:t>dirancang</a:t>
            </a:r>
            <a:r>
              <a:rPr lang="en-US" dirty="0"/>
              <a:t> </a:t>
            </a:r>
            <a:r>
              <a:rPr lang="en-US" dirty="0" err="1"/>
              <a:t>untuk</a:t>
            </a:r>
            <a:r>
              <a:rPr lang="en-US" dirty="0"/>
              <a:t> </a:t>
            </a:r>
            <a:r>
              <a:rPr lang="en-US" dirty="0" err="1"/>
              <a:t>menangani</a:t>
            </a:r>
            <a:r>
              <a:rPr lang="en-US" dirty="0"/>
              <a:t> </a:t>
            </a:r>
            <a:r>
              <a:rPr lang="en-US" dirty="0" err="1"/>
              <a:t>sistem</a:t>
            </a:r>
            <a:r>
              <a:rPr lang="en-US" dirty="0"/>
              <a:t> </a:t>
            </a:r>
            <a:r>
              <a:rPr lang="en-US" dirty="0" err="1"/>
              <a:t>IoT</a:t>
            </a:r>
            <a:r>
              <a:rPr lang="en-US" dirty="0"/>
              <a:t> </a:t>
            </a:r>
            <a:r>
              <a:rPr lang="en-US" dirty="0" err="1"/>
              <a:t>berdasarkan</a:t>
            </a:r>
            <a:r>
              <a:rPr lang="en-US" dirty="0"/>
              <a:t> </a:t>
            </a:r>
            <a:r>
              <a:rPr lang="en-US" dirty="0" err="1"/>
              <a:t>protokol</a:t>
            </a:r>
            <a:r>
              <a:rPr lang="en-US" dirty="0"/>
              <a:t> HTTP. </a:t>
            </a:r>
            <a:r>
              <a:rPr lang="en-US" dirty="0" err="1"/>
              <a:t>Jadi</a:t>
            </a:r>
            <a:r>
              <a:rPr lang="en-US" dirty="0"/>
              <a:t>, </a:t>
            </a:r>
            <a:r>
              <a:rPr lang="en-US" dirty="0" err="1"/>
              <a:t>CoAP</a:t>
            </a:r>
            <a:r>
              <a:rPr lang="en-US" dirty="0"/>
              <a:t> </a:t>
            </a:r>
            <a:r>
              <a:rPr lang="en-US" dirty="0" err="1"/>
              <a:t>menggunakan</a:t>
            </a:r>
            <a:r>
              <a:rPr lang="en-US" dirty="0"/>
              <a:t> </a:t>
            </a:r>
            <a:r>
              <a:rPr lang="en-US" dirty="0" err="1"/>
              <a:t>semua</a:t>
            </a:r>
            <a:r>
              <a:rPr lang="en-US" dirty="0"/>
              <a:t> </a:t>
            </a:r>
            <a:r>
              <a:rPr lang="en-US" dirty="0" err="1"/>
              <a:t>metode</a:t>
            </a:r>
            <a:r>
              <a:rPr lang="en-US" dirty="0"/>
              <a:t> HTTP </a:t>
            </a:r>
            <a:r>
              <a:rPr lang="en-US" dirty="0" err="1"/>
              <a:t>seperti</a:t>
            </a:r>
            <a:r>
              <a:rPr lang="en-US" dirty="0"/>
              <a:t> GET, PUT, PUSH, DELETE </a:t>
            </a:r>
            <a:r>
              <a:rPr lang="en-US" dirty="0" err="1"/>
              <a:t>untuk</a:t>
            </a:r>
            <a:r>
              <a:rPr lang="en-US" dirty="0"/>
              <a:t> </a:t>
            </a:r>
            <a:r>
              <a:rPr lang="en-US" dirty="0" err="1"/>
              <a:t>transmisi</a:t>
            </a:r>
            <a:r>
              <a:rPr lang="en-US" dirty="0"/>
              <a:t> </a:t>
            </a:r>
            <a:r>
              <a:rPr lang="en-US" dirty="0" err="1"/>
              <a:t>pesan</a:t>
            </a:r>
            <a:r>
              <a:rPr lang="en-US" dirty="0"/>
              <a:t>, </a:t>
            </a:r>
            <a:r>
              <a:rPr lang="en-US" dirty="0" err="1"/>
              <a:t>dan</a:t>
            </a:r>
            <a:r>
              <a:rPr lang="en-US" dirty="0"/>
              <a:t> </a:t>
            </a:r>
            <a:r>
              <a:rPr lang="en-US" dirty="0" err="1"/>
              <a:t>mengakses</a:t>
            </a:r>
            <a:r>
              <a:rPr lang="en-US" dirty="0"/>
              <a:t> </a:t>
            </a:r>
            <a:r>
              <a:rPr lang="en-US" dirty="0" err="1"/>
              <a:t>sumber</a:t>
            </a:r>
            <a:r>
              <a:rPr lang="en-US" dirty="0"/>
              <a:t> </a:t>
            </a:r>
            <a:r>
              <a:rPr lang="en-US" dirty="0" err="1"/>
              <a:t>daya</a:t>
            </a:r>
            <a:r>
              <a:rPr lang="en-US" dirty="0"/>
              <a:t>. </a:t>
            </a:r>
            <a:r>
              <a:rPr lang="en-US" dirty="0" err="1"/>
              <a:t>Ini</a:t>
            </a:r>
            <a:r>
              <a:rPr lang="en-US" dirty="0"/>
              <a:t> </a:t>
            </a:r>
            <a:r>
              <a:rPr lang="en-US" dirty="0" err="1"/>
              <a:t>adalah</a:t>
            </a:r>
            <a:r>
              <a:rPr lang="en-US" dirty="0"/>
              <a:t> </a:t>
            </a:r>
            <a:r>
              <a:rPr lang="en-US" dirty="0" err="1"/>
              <a:t>protokol</a:t>
            </a:r>
            <a:r>
              <a:rPr lang="en-US" dirty="0"/>
              <a:t> transfer web </a:t>
            </a:r>
            <a:r>
              <a:rPr lang="en-US" dirty="0" err="1"/>
              <a:t>khusus</a:t>
            </a:r>
            <a:r>
              <a:rPr lang="en-US" dirty="0"/>
              <a:t> yang </a:t>
            </a:r>
            <a:r>
              <a:rPr lang="en-US" dirty="0" err="1"/>
              <a:t>menggunakan</a:t>
            </a:r>
            <a:r>
              <a:rPr lang="en-US" dirty="0"/>
              <a:t> node/</a:t>
            </a:r>
            <a:r>
              <a:rPr lang="en-US" dirty="0" err="1"/>
              <a:t>perangkat</a:t>
            </a:r>
            <a:r>
              <a:rPr lang="en-US" dirty="0"/>
              <a:t> </a:t>
            </a:r>
            <a:r>
              <a:rPr lang="en-US" dirty="0" err="1"/>
              <a:t>terbatas</a:t>
            </a:r>
            <a:r>
              <a:rPr lang="en-US" dirty="0"/>
              <a:t> </a:t>
            </a:r>
            <a:r>
              <a:rPr lang="en-US" dirty="0" err="1"/>
              <a:t>pada</a:t>
            </a:r>
            <a:r>
              <a:rPr lang="en-US" dirty="0"/>
              <a:t> </a:t>
            </a:r>
            <a:r>
              <a:rPr lang="en-US" dirty="0" err="1"/>
              <a:t>jaringan</a:t>
            </a:r>
            <a:r>
              <a:rPr lang="en-US" dirty="0"/>
              <a:t> </a:t>
            </a:r>
            <a:r>
              <a:rPr lang="en-US" dirty="0" err="1"/>
              <a:t>terbatas</a:t>
            </a:r>
            <a:r>
              <a:rPr lang="en-US" dirty="0"/>
              <a:t> yang </a:t>
            </a:r>
            <a:r>
              <a:rPr lang="en-US" dirty="0" err="1"/>
              <a:t>sama</a:t>
            </a:r>
            <a:r>
              <a:rPr lang="en-US" dirty="0"/>
              <a:t> di Internet of Things.</a:t>
            </a:r>
          </a:p>
        </p:txBody>
      </p:sp>
    </p:spTree>
    <p:extLst>
      <p:ext uri="{BB962C8B-B14F-4D97-AF65-F5344CB8AC3E}">
        <p14:creationId xmlns:p14="http://schemas.microsoft.com/office/powerpoint/2010/main" val="2297452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1434" y="442633"/>
            <a:ext cx="6096000" cy="3390900"/>
          </a:xfrm>
          <a:prstGeom prst="rect">
            <a:avLst/>
          </a:prstGeom>
        </p:spPr>
      </p:pic>
      <p:pic>
        <p:nvPicPr>
          <p:cNvPr id="6" name="Picture 5"/>
          <p:cNvPicPr>
            <a:picLocks noChangeAspect="1"/>
          </p:cNvPicPr>
          <p:nvPr/>
        </p:nvPicPr>
        <p:blipFill>
          <a:blip r:embed="rId3"/>
          <a:stretch>
            <a:fillRect/>
          </a:stretch>
        </p:blipFill>
        <p:spPr>
          <a:xfrm>
            <a:off x="1395972" y="4192121"/>
            <a:ext cx="9686925" cy="2676525"/>
          </a:xfrm>
          <a:prstGeom prst="rect">
            <a:avLst/>
          </a:prstGeom>
        </p:spPr>
      </p:pic>
    </p:spTree>
    <p:extLst>
      <p:ext uri="{BB962C8B-B14F-4D97-AF65-F5344CB8AC3E}">
        <p14:creationId xmlns:p14="http://schemas.microsoft.com/office/powerpoint/2010/main" val="1717889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082" y="255059"/>
            <a:ext cx="4589930" cy="2862322"/>
          </a:xfrm>
          <a:prstGeom prst="rect">
            <a:avLst/>
          </a:prstGeom>
        </p:spPr>
        <p:txBody>
          <a:bodyPr wrap="square">
            <a:spAutoFit/>
          </a:bodyPr>
          <a:lstStyle/>
          <a:p>
            <a:pPr algn="just"/>
            <a:r>
              <a:rPr lang="en-US" dirty="0"/>
              <a:t>This protocol is used in M2M data exchange and is very similar to HTTP. The main features of </a:t>
            </a:r>
            <a:r>
              <a:rPr lang="en-US" dirty="0" err="1"/>
              <a:t>CoAP</a:t>
            </a:r>
            <a:r>
              <a:rPr lang="en-US" dirty="0"/>
              <a:t> protocols are</a:t>
            </a:r>
            <a:r>
              <a:rPr lang="en-US" dirty="0" smtClean="0"/>
              <a:t>:</a:t>
            </a:r>
          </a:p>
          <a:p>
            <a:pPr marL="285750" indent="-285750">
              <a:buFont typeface="Arial" panose="020B0604020202020204" pitchFamily="34" charset="0"/>
              <a:buChar char="•"/>
            </a:pPr>
            <a:r>
              <a:rPr lang="en-US" dirty="0"/>
              <a:t>Web protocol used in M2M with constrained requirements</a:t>
            </a:r>
          </a:p>
          <a:p>
            <a:pPr marL="285750" indent="-285750">
              <a:buFont typeface="Arial" panose="020B0604020202020204" pitchFamily="34" charset="0"/>
              <a:buChar char="•"/>
            </a:pPr>
            <a:r>
              <a:rPr lang="en-US" dirty="0"/>
              <a:t>Asynchronous message exchange</a:t>
            </a:r>
          </a:p>
          <a:p>
            <a:pPr marL="285750" indent="-285750">
              <a:buFont typeface="Arial" panose="020B0604020202020204" pitchFamily="34" charset="0"/>
              <a:buChar char="•"/>
            </a:pPr>
            <a:r>
              <a:rPr lang="en-US" dirty="0"/>
              <a:t>Low overhead and very simple to parse</a:t>
            </a:r>
          </a:p>
          <a:p>
            <a:pPr marL="285750" indent="-285750">
              <a:buFont typeface="Arial" panose="020B0604020202020204" pitchFamily="34" charset="0"/>
              <a:buChar char="•"/>
            </a:pPr>
            <a:r>
              <a:rPr lang="en-US" dirty="0"/>
              <a:t>URI and content-type support</a:t>
            </a:r>
          </a:p>
          <a:p>
            <a:pPr marL="285750" indent="-285750">
              <a:buFont typeface="Arial" panose="020B0604020202020204" pitchFamily="34" charset="0"/>
              <a:buChar char="•"/>
            </a:pPr>
            <a:r>
              <a:rPr lang="en-US" dirty="0"/>
              <a:t>Proxy and caching capabilities</a:t>
            </a:r>
          </a:p>
          <a:p>
            <a:pPr algn="just"/>
            <a:endParaRPr lang="en-US" dirty="0"/>
          </a:p>
        </p:txBody>
      </p:sp>
      <p:sp>
        <p:nvSpPr>
          <p:cNvPr id="6" name="Rectangle 5"/>
          <p:cNvSpPr/>
          <p:nvPr/>
        </p:nvSpPr>
        <p:spPr>
          <a:xfrm>
            <a:off x="5737411" y="3818869"/>
            <a:ext cx="1895775" cy="369332"/>
          </a:xfrm>
          <a:prstGeom prst="rect">
            <a:avLst/>
          </a:prstGeom>
        </p:spPr>
        <p:txBody>
          <a:bodyPr wrap="none">
            <a:spAutoFit/>
          </a:bodyPr>
          <a:lstStyle/>
          <a:p>
            <a:r>
              <a:rPr lang="en-US" dirty="0" err="1"/>
              <a:t>CoAP</a:t>
            </a:r>
            <a:r>
              <a:rPr lang="en-US" dirty="0"/>
              <a:t> Architecture</a:t>
            </a:r>
          </a:p>
        </p:txBody>
      </p:sp>
      <p:pic>
        <p:nvPicPr>
          <p:cNvPr id="7" name="Picture 6"/>
          <p:cNvPicPr>
            <a:picLocks noChangeAspect="1"/>
          </p:cNvPicPr>
          <p:nvPr/>
        </p:nvPicPr>
        <p:blipFill>
          <a:blip r:embed="rId3"/>
          <a:stretch>
            <a:fillRect/>
          </a:stretch>
        </p:blipFill>
        <p:spPr>
          <a:xfrm>
            <a:off x="6685298" y="4188201"/>
            <a:ext cx="2876550" cy="2514600"/>
          </a:xfrm>
          <a:prstGeom prst="rect">
            <a:avLst/>
          </a:prstGeom>
        </p:spPr>
      </p:pic>
      <p:sp>
        <p:nvSpPr>
          <p:cNvPr id="8" name="Rectangle 7"/>
          <p:cNvSpPr/>
          <p:nvPr/>
        </p:nvSpPr>
        <p:spPr>
          <a:xfrm>
            <a:off x="5737411" y="379680"/>
            <a:ext cx="6096000" cy="3139321"/>
          </a:xfrm>
          <a:prstGeom prst="rect">
            <a:avLst/>
          </a:prstGeom>
        </p:spPr>
        <p:txBody>
          <a:bodyPr>
            <a:spAutoFit/>
          </a:bodyPr>
          <a:lstStyle/>
          <a:p>
            <a:pPr algn="just"/>
            <a:r>
              <a:rPr lang="en-US" dirty="0"/>
              <a:t>There are two different layers that make </a:t>
            </a:r>
            <a:r>
              <a:rPr lang="en-US" dirty="0" err="1"/>
              <a:t>CoAP</a:t>
            </a:r>
            <a:r>
              <a:rPr lang="en-US" dirty="0"/>
              <a:t> protocol: Messages and Request/Response. The Messages layer deals with UDP and with asynchronous messages. The Request/Response layer manages request/response interaction based on request/response messages. </a:t>
            </a:r>
            <a:r>
              <a:rPr lang="en-US" dirty="0" err="1"/>
              <a:t>CoAP</a:t>
            </a:r>
            <a:r>
              <a:rPr lang="en-US" dirty="0"/>
              <a:t> supports four different message types:</a:t>
            </a:r>
          </a:p>
          <a:p>
            <a:pPr algn="just"/>
            <a:endParaRPr lang="en-US" dirty="0"/>
          </a:p>
          <a:p>
            <a:pPr marL="285750" indent="-285750" algn="just">
              <a:buFont typeface="Arial" panose="020B0604020202020204" pitchFamily="34" charset="0"/>
              <a:buChar char="•"/>
            </a:pPr>
            <a:r>
              <a:rPr lang="en-US" dirty="0"/>
              <a:t>Confirmable</a:t>
            </a:r>
          </a:p>
          <a:p>
            <a:pPr marL="285750" indent="-285750" algn="just">
              <a:buFont typeface="Arial" panose="020B0604020202020204" pitchFamily="34" charset="0"/>
              <a:buChar char="•"/>
            </a:pPr>
            <a:r>
              <a:rPr lang="en-US" dirty="0"/>
              <a:t>Non-confirmable</a:t>
            </a:r>
          </a:p>
          <a:p>
            <a:pPr marL="285750" indent="-285750" algn="just">
              <a:buFont typeface="Arial" panose="020B0604020202020204" pitchFamily="34" charset="0"/>
              <a:buChar char="•"/>
            </a:pPr>
            <a:r>
              <a:rPr lang="en-US" dirty="0"/>
              <a:t>Acknowledgment</a:t>
            </a:r>
          </a:p>
          <a:p>
            <a:pPr marL="285750" indent="-285750" algn="just">
              <a:buFont typeface="Arial" panose="020B0604020202020204" pitchFamily="34" charset="0"/>
              <a:buChar char="•"/>
            </a:pPr>
            <a:r>
              <a:rPr lang="en-US" dirty="0"/>
              <a:t>Reset</a:t>
            </a:r>
          </a:p>
        </p:txBody>
      </p:sp>
    </p:spTree>
    <p:extLst>
      <p:ext uri="{BB962C8B-B14F-4D97-AF65-F5344CB8AC3E}">
        <p14:creationId xmlns:p14="http://schemas.microsoft.com/office/powerpoint/2010/main" val="3083754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just">
              <a:buNone/>
            </a:pPr>
            <a:r>
              <a:rPr lang="en-US" dirty="0"/>
              <a:t>SMQTT works as an extension to MQTT protocol. It is based on an encryption messaging mechanism that’s why it provides a secure messaging standard. In this protocol, subscriber sends encrypted messages to all nodes and nodes receive encrypted message and use message after decryption. The encryption and decryption activities are carried out by using master key. This protocol follows four main stages i.e., Setup, Encryption, Publish, Decryption.</a:t>
            </a:r>
          </a:p>
          <a:p>
            <a:pPr algn="just"/>
            <a:endParaRPr lang="en-US" dirty="0"/>
          </a:p>
          <a:p>
            <a:pPr algn="just"/>
            <a:r>
              <a:rPr lang="en-US" dirty="0"/>
              <a:t>In Setup, both publisher and subscriber register themselves near broker and get master keys.</a:t>
            </a:r>
          </a:p>
          <a:p>
            <a:pPr algn="just"/>
            <a:r>
              <a:rPr lang="en-US" dirty="0"/>
              <a:t>In the Encryption stage, broker encrypts published message.</a:t>
            </a:r>
          </a:p>
          <a:p>
            <a:pPr algn="just"/>
            <a:r>
              <a:rPr lang="en-US" dirty="0"/>
              <a:t>In the Published stage, broker gives encrypted data to subscribers.</a:t>
            </a:r>
          </a:p>
          <a:p>
            <a:pPr algn="just"/>
            <a:r>
              <a:rPr lang="en-US" dirty="0"/>
              <a:t>In the Decryption stage which is last stage, data /message is decrypted by subscriber using that master key.</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A-4:</a:t>
            </a:r>
            <a:r>
              <a:rPr lang="en-US" b="1" dirty="0" smtClean="0"/>
              <a:t>What </a:t>
            </a:r>
            <a:r>
              <a:rPr lang="en-US" b="1" dirty="0"/>
              <a:t>is Secure Message Queue Telemetry Transport </a:t>
            </a:r>
            <a:r>
              <a:rPr lang="en-US" b="1" dirty="0" smtClean="0"/>
              <a:t>(SMQTT)</a:t>
            </a:r>
            <a:endParaRPr lang="en-US" b="1" dirty="0"/>
          </a:p>
        </p:txBody>
      </p:sp>
    </p:spTree>
    <p:extLst>
      <p:ext uri="{BB962C8B-B14F-4D97-AF65-F5344CB8AC3E}">
        <p14:creationId xmlns:p14="http://schemas.microsoft.com/office/powerpoint/2010/main" val="1480790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15389</TotalTime>
  <Words>3892</Words>
  <Application>Microsoft Office PowerPoint</Application>
  <PresentationFormat>Widescreen</PresentationFormat>
  <Paragraphs>348</Paragraphs>
  <Slides>45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Malgun Gothic</vt:lpstr>
      <vt:lpstr>Arial</vt:lpstr>
      <vt:lpstr>Calibri</vt:lpstr>
      <vt:lpstr>Calibri Light</vt:lpstr>
      <vt:lpstr>Wingdings</vt:lpstr>
      <vt:lpstr>Office Theme</vt:lpstr>
      <vt:lpstr>PowerPoint Presentation</vt:lpstr>
      <vt:lpstr>Architecture</vt:lpstr>
      <vt:lpstr>Broker</vt:lpstr>
      <vt:lpstr>A-1: What is MQTT</vt:lpstr>
      <vt:lpstr>A-2:What is AMQP</vt:lpstr>
      <vt:lpstr>A-3:What is Constrained Application Protocol (CoAP)</vt:lpstr>
      <vt:lpstr>PowerPoint Presentation</vt:lpstr>
      <vt:lpstr>PowerPoint Presentation</vt:lpstr>
      <vt:lpstr>A-4:What is Secure Message Queue Telemetry Transport (SMQTT)</vt:lpstr>
      <vt:lpstr>A-5:What is Data Distribution Service (DSS)</vt:lpstr>
      <vt:lpstr>A-6:What is Extensible Messaging and Presence Protocol (XMPP)</vt:lpstr>
      <vt:lpstr>What is a Topic</vt:lpstr>
      <vt:lpstr>What is a Message</vt:lpstr>
      <vt:lpstr>B: Traffic</vt:lpstr>
      <vt:lpstr> C: Message Queue Telemetry Transport (MQTT) </vt:lpstr>
      <vt:lpstr>PowerPoint Presentation</vt:lpstr>
      <vt:lpstr>PowerPoint Presentation</vt:lpstr>
      <vt:lpstr>C-1: What is QOS</vt:lpstr>
      <vt:lpstr>PowerPoint Presentation</vt:lpstr>
      <vt:lpstr>C-1: What is QOS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C-2: MQTT WorkFlow</vt:lpstr>
      <vt:lpstr>PowerPoint Presentation</vt:lpstr>
      <vt:lpstr>PowerPoint Presentation</vt:lpstr>
      <vt:lpstr>Mqttx Client with AWS Mqtt Broker</vt:lpstr>
      <vt:lpstr>PowerPoint Presentation</vt:lpstr>
      <vt:lpstr>PowerPoint Presentation</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Project: IoT_A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CoAP</dc:title>
  <dc:creator>pds</dc:creator>
  <cp:lastModifiedBy>Gde</cp:lastModifiedBy>
  <cp:revision>216</cp:revision>
  <dcterms:created xsi:type="dcterms:W3CDTF">2024-10-14T08:49:47Z</dcterms:created>
  <dcterms:modified xsi:type="dcterms:W3CDTF">2025-09-11T07:23:51Z</dcterms:modified>
</cp:coreProperties>
</file>